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8" r:id="rId11"/>
    <p:sldId id="265" r:id="rId12"/>
    <p:sldId id="266" r:id="rId13"/>
    <p:sldId id="267" r:id="rId14"/>
    <p:sldId id="269" r:id="rId15"/>
    <p:sldId id="271" r:id="rId16"/>
    <p:sldId id="272" r:id="rId17"/>
    <p:sldId id="273" r:id="rId18"/>
    <p:sldId id="270"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8" r:id="rId32"/>
    <p:sldId id="286" r:id="rId33"/>
    <p:sldId id="287" r:id="rId34"/>
    <p:sldId id="289" r:id="rId35"/>
    <p:sldId id="290" r:id="rId36"/>
    <p:sldId id="291" r:id="rId37"/>
    <p:sldId id="292" r:id="rId38"/>
    <p:sldId id="293" r:id="rId39"/>
    <p:sldId id="294" r:id="rId40"/>
    <p:sldId id="295"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35" autoAdjust="0"/>
    <p:restoredTop sz="94660"/>
  </p:normalViewPr>
  <p:slideViewPr>
    <p:cSldViewPr snapToGrid="0">
      <p:cViewPr varScale="1">
        <p:scale>
          <a:sx n="114" d="100"/>
          <a:sy n="114" d="100"/>
        </p:scale>
        <p:origin x="42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40EE00D-A30C-419D-BC95-DE6889F7F72E}" type="datetimeFigureOut">
              <a:rPr lang="en-US" smtClean="0"/>
              <a:t>5/27/2020</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C9E1D75-6C15-432A-983B-E1C6D633B639}" type="slidenum">
              <a:rPr lang="en-US" smtClean="0"/>
              <a:t>‹#›</a:t>
            </a:fld>
            <a:endParaRPr lang="en-US"/>
          </a:p>
        </p:txBody>
      </p:sp>
    </p:spTree>
    <p:extLst>
      <p:ext uri="{BB962C8B-B14F-4D97-AF65-F5344CB8AC3E}">
        <p14:creationId xmlns:p14="http://schemas.microsoft.com/office/powerpoint/2010/main" val="4012074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0EE00D-A30C-419D-BC95-DE6889F7F72E}" type="datetimeFigureOut">
              <a:rPr lang="en-US" smtClean="0"/>
              <a:t>5/27/2020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C9E1D75-6C15-432A-983B-E1C6D633B639}" type="slidenum">
              <a:rPr lang="en-US" smtClean="0"/>
              <a:t>‹#›</a:t>
            </a:fld>
            <a:endParaRPr lang="en-US"/>
          </a:p>
        </p:txBody>
      </p:sp>
    </p:spTree>
    <p:extLst>
      <p:ext uri="{BB962C8B-B14F-4D97-AF65-F5344CB8AC3E}">
        <p14:creationId xmlns:p14="http://schemas.microsoft.com/office/powerpoint/2010/main" val="1267820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0EE00D-A30C-419D-BC95-DE6889F7F72E}" type="datetimeFigureOut">
              <a:rPr lang="en-US" smtClean="0"/>
              <a:t>5/27/2020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C9E1D75-6C15-432A-983B-E1C6D633B639}" type="slidenum">
              <a:rPr lang="en-US" smtClean="0"/>
              <a:t>‹#›</a:t>
            </a:fld>
            <a:endParaRPr lang="en-US"/>
          </a:p>
        </p:txBody>
      </p:sp>
    </p:spTree>
    <p:extLst>
      <p:ext uri="{BB962C8B-B14F-4D97-AF65-F5344CB8AC3E}">
        <p14:creationId xmlns:p14="http://schemas.microsoft.com/office/powerpoint/2010/main" val="441501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40EE00D-A30C-419D-BC95-DE6889F7F72E}" type="datetimeFigureOut">
              <a:rPr lang="en-US" smtClean="0"/>
              <a:t>5/27/2020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C9E1D75-6C15-432A-983B-E1C6D633B639}" type="slidenum">
              <a:rPr lang="en-US" smtClean="0"/>
              <a:t>‹#›</a:t>
            </a:fld>
            <a:endParaRPr lang="en-US"/>
          </a:p>
        </p:txBody>
      </p:sp>
    </p:spTree>
    <p:extLst>
      <p:ext uri="{BB962C8B-B14F-4D97-AF65-F5344CB8AC3E}">
        <p14:creationId xmlns:p14="http://schemas.microsoft.com/office/powerpoint/2010/main" val="3806040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40EE00D-A30C-419D-BC95-DE6889F7F72E}" type="datetimeFigureOut">
              <a:rPr lang="en-US" smtClean="0"/>
              <a:t>5/27/2020</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C9E1D75-6C15-432A-983B-E1C6D633B639}" type="slidenum">
              <a:rPr lang="en-US" smtClean="0"/>
              <a:t>‹#›</a:t>
            </a:fld>
            <a:endParaRPr lang="en-US"/>
          </a:p>
        </p:txBody>
      </p:sp>
    </p:spTree>
    <p:extLst>
      <p:ext uri="{BB962C8B-B14F-4D97-AF65-F5344CB8AC3E}">
        <p14:creationId xmlns:p14="http://schemas.microsoft.com/office/powerpoint/2010/main" val="4232389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40EE00D-A30C-419D-BC95-DE6889F7F72E}" type="datetimeFigureOut">
              <a:rPr lang="en-US" smtClean="0"/>
              <a:t>5/27/2020</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C9E1D75-6C15-432A-983B-E1C6D633B639}" type="slidenum">
              <a:rPr lang="en-US" smtClean="0"/>
              <a:t>‹#›</a:t>
            </a:fld>
            <a:endParaRPr lang="en-US"/>
          </a:p>
        </p:txBody>
      </p:sp>
    </p:spTree>
    <p:extLst>
      <p:ext uri="{BB962C8B-B14F-4D97-AF65-F5344CB8AC3E}">
        <p14:creationId xmlns:p14="http://schemas.microsoft.com/office/powerpoint/2010/main" val="4187448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0EE00D-A30C-419D-BC95-DE6889F7F72E}" type="datetimeFigureOut">
              <a:rPr lang="en-US" smtClean="0"/>
              <a:t>5/27/2020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C9E1D75-6C15-432A-983B-E1C6D633B639}" type="slidenum">
              <a:rPr lang="en-US" smtClean="0"/>
              <a:t>‹#›</a:t>
            </a:fld>
            <a:endParaRPr lang="en-US"/>
          </a:p>
        </p:txBody>
      </p:sp>
    </p:spTree>
    <p:extLst>
      <p:ext uri="{BB962C8B-B14F-4D97-AF65-F5344CB8AC3E}">
        <p14:creationId xmlns:p14="http://schemas.microsoft.com/office/powerpoint/2010/main" val="4052917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0EE00D-A30C-419D-BC95-DE6889F7F72E}" type="datetimeFigureOut">
              <a:rPr lang="en-US" smtClean="0"/>
              <a:t>5/27/2020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C9E1D75-6C15-432A-983B-E1C6D633B639}" type="slidenum">
              <a:rPr lang="en-US" smtClean="0"/>
              <a:t>‹#›</a:t>
            </a:fld>
            <a:endParaRPr lang="en-US"/>
          </a:p>
        </p:txBody>
      </p:sp>
    </p:spTree>
    <p:extLst>
      <p:ext uri="{BB962C8B-B14F-4D97-AF65-F5344CB8AC3E}">
        <p14:creationId xmlns:p14="http://schemas.microsoft.com/office/powerpoint/2010/main" val="407529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0EE00D-A30C-419D-BC95-DE6889F7F72E}" type="datetimeFigureOut">
              <a:rPr lang="en-US" smtClean="0"/>
              <a:t>5/27/2020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C9E1D75-6C15-432A-983B-E1C6D633B639}" type="slidenum">
              <a:rPr lang="en-US" smtClean="0"/>
              <a:t>‹#›</a:t>
            </a:fld>
            <a:endParaRPr lang="en-US"/>
          </a:p>
        </p:txBody>
      </p:sp>
    </p:spTree>
    <p:extLst>
      <p:ext uri="{BB962C8B-B14F-4D97-AF65-F5344CB8AC3E}">
        <p14:creationId xmlns:p14="http://schemas.microsoft.com/office/powerpoint/2010/main" val="3178292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0EE00D-A30C-419D-BC95-DE6889F7F72E}" type="datetimeFigureOut">
              <a:rPr lang="en-US" smtClean="0"/>
              <a:t>5/27/2020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C9E1D75-6C15-432A-983B-E1C6D633B639}" type="slidenum">
              <a:rPr lang="en-US" smtClean="0"/>
              <a:t>‹#›</a:t>
            </a:fld>
            <a:endParaRPr lang="en-US"/>
          </a:p>
        </p:txBody>
      </p:sp>
    </p:spTree>
    <p:extLst>
      <p:ext uri="{BB962C8B-B14F-4D97-AF65-F5344CB8AC3E}">
        <p14:creationId xmlns:p14="http://schemas.microsoft.com/office/powerpoint/2010/main" val="3271224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0EE00D-A30C-419D-BC95-DE6889F7F72E}" type="datetimeFigureOut">
              <a:rPr lang="en-US" smtClean="0"/>
              <a:t>5/27/2020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C9E1D75-6C15-432A-983B-E1C6D633B639}"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388083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40EE00D-A30C-419D-BC95-DE6889F7F72E}" type="datetimeFigureOut">
              <a:rPr lang="en-US" smtClean="0"/>
              <a:t>5/27/2020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C9E1D75-6C15-432A-983B-E1C6D633B639}" type="slidenum">
              <a:rPr lang="en-US" smtClean="0"/>
              <a:t>‹#›</a:t>
            </a:fld>
            <a:endParaRPr lang="en-US"/>
          </a:p>
        </p:txBody>
      </p:sp>
    </p:spTree>
    <p:extLst>
      <p:ext uri="{BB962C8B-B14F-4D97-AF65-F5344CB8AC3E}">
        <p14:creationId xmlns:p14="http://schemas.microsoft.com/office/powerpoint/2010/main" val="3946467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40EE00D-A30C-419D-BC95-DE6889F7F72E}" type="datetimeFigureOut">
              <a:rPr lang="en-US" smtClean="0"/>
              <a:t>5/27/2020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C9E1D75-6C15-432A-983B-E1C6D633B639}"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661739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40EE00D-A30C-419D-BC95-DE6889F7F72E}" type="datetimeFigureOut">
              <a:rPr lang="en-US" smtClean="0"/>
              <a:t>5/27/2020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C9E1D75-6C15-432A-983B-E1C6D633B639}" type="slidenum">
              <a:rPr lang="en-US" smtClean="0"/>
              <a:t>‹#›</a:t>
            </a:fld>
            <a:endParaRPr lang="en-US"/>
          </a:p>
        </p:txBody>
      </p:sp>
    </p:spTree>
    <p:extLst>
      <p:ext uri="{BB962C8B-B14F-4D97-AF65-F5344CB8AC3E}">
        <p14:creationId xmlns:p14="http://schemas.microsoft.com/office/powerpoint/2010/main" val="1566884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0EE00D-A30C-419D-BC95-DE6889F7F72E}" type="datetimeFigureOut">
              <a:rPr lang="en-US" smtClean="0"/>
              <a:t>5/27/2020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C9E1D75-6C15-432A-983B-E1C6D633B639}" type="slidenum">
              <a:rPr lang="en-US" smtClean="0"/>
              <a:t>‹#›</a:t>
            </a:fld>
            <a:endParaRPr lang="en-US"/>
          </a:p>
        </p:txBody>
      </p:sp>
    </p:spTree>
    <p:extLst>
      <p:ext uri="{BB962C8B-B14F-4D97-AF65-F5344CB8AC3E}">
        <p14:creationId xmlns:p14="http://schemas.microsoft.com/office/powerpoint/2010/main" val="13008974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0EE00D-A30C-419D-BC95-DE6889F7F72E}" type="datetimeFigureOut">
              <a:rPr lang="en-US" smtClean="0"/>
              <a:t>5/27/2020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C9E1D75-6C15-432A-983B-E1C6D633B639}" type="slidenum">
              <a:rPr lang="en-US" smtClean="0"/>
              <a:t>‹#›</a:t>
            </a:fld>
            <a:endParaRPr lang="en-US"/>
          </a:p>
        </p:txBody>
      </p:sp>
    </p:spTree>
    <p:extLst>
      <p:ext uri="{BB962C8B-B14F-4D97-AF65-F5344CB8AC3E}">
        <p14:creationId xmlns:p14="http://schemas.microsoft.com/office/powerpoint/2010/main" val="1160812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40EE00D-A30C-419D-BC95-DE6889F7F72E}" type="datetimeFigureOut">
              <a:rPr lang="en-US" smtClean="0"/>
              <a:t>5/27/2020</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C9E1D75-6C15-432A-983B-E1C6D633B639}" type="slidenum">
              <a:rPr lang="en-US" smtClean="0"/>
              <a:t>‹#›</a:t>
            </a:fld>
            <a:endParaRPr lang="en-US"/>
          </a:p>
        </p:txBody>
      </p:sp>
    </p:spTree>
    <p:extLst>
      <p:ext uri="{BB962C8B-B14F-4D97-AF65-F5344CB8AC3E}">
        <p14:creationId xmlns:p14="http://schemas.microsoft.com/office/powerpoint/2010/main" val="32284088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0F2064-C7B1-4364-953B-98DE510B7A99}"/>
              </a:ext>
            </a:extLst>
          </p:cNvPr>
          <p:cNvSpPr>
            <a:spLocks noGrp="1"/>
          </p:cNvSpPr>
          <p:nvPr>
            <p:ph type="title"/>
          </p:nvPr>
        </p:nvSpPr>
        <p:spPr/>
        <p:txBody>
          <a:bodyPr/>
          <a:lstStyle/>
          <a:p>
            <a:r>
              <a:rPr lang="en-US" dirty="0"/>
              <a:t>The Deep Roots of Creative Placemaking</a:t>
            </a:r>
          </a:p>
        </p:txBody>
      </p:sp>
      <p:pic>
        <p:nvPicPr>
          <p:cNvPr id="1026" name="Picture 2" descr="William H. Whyte (1917–1999) | The Albert LaFarge Agency">
            <a:extLst>
              <a:ext uri="{FF2B5EF4-FFF2-40B4-BE49-F238E27FC236}">
                <a16:creationId xmlns:a16="http://schemas.microsoft.com/office/drawing/2014/main" id="{7B74982D-C8E8-4584-BCCA-CF1B66D9B959}"/>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409350" y="1905000"/>
            <a:ext cx="4228052" cy="418999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appy 100th birthday, Jane Jacobs! It's time to stop deifying you.">
            <a:extLst>
              <a:ext uri="{FF2B5EF4-FFF2-40B4-BE49-F238E27FC236}">
                <a16:creationId xmlns:a16="http://schemas.microsoft.com/office/drawing/2014/main" id="{BE32A5A2-F1A7-4ABC-9C4B-0F3D7053FFD6}"/>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905000"/>
            <a:ext cx="5181600" cy="4051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117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9DA866-9CB7-4025-AB68-D4A96A2F2A62}"/>
              </a:ext>
            </a:extLst>
          </p:cNvPr>
          <p:cNvSpPr>
            <a:spLocks noGrp="1"/>
          </p:cNvSpPr>
          <p:nvPr>
            <p:ph type="title"/>
          </p:nvPr>
        </p:nvSpPr>
        <p:spPr/>
        <p:txBody>
          <a:bodyPr/>
          <a:lstStyle/>
          <a:p>
            <a:r>
              <a:rPr lang="en-US" dirty="0"/>
              <a:t>Both of these pieces…..</a:t>
            </a:r>
          </a:p>
        </p:txBody>
      </p:sp>
      <p:sp>
        <p:nvSpPr>
          <p:cNvPr id="6" name="Content Placeholder 5">
            <a:extLst>
              <a:ext uri="{FF2B5EF4-FFF2-40B4-BE49-F238E27FC236}">
                <a16:creationId xmlns:a16="http://schemas.microsoft.com/office/drawing/2014/main" id="{7A9AF896-3E11-4572-AEE1-04441C26D0D8}"/>
              </a:ext>
            </a:extLst>
          </p:cNvPr>
          <p:cNvSpPr>
            <a:spLocks noGrp="1"/>
          </p:cNvSpPr>
          <p:nvPr>
            <p:ph idx="1"/>
          </p:nvPr>
        </p:nvSpPr>
        <p:spPr/>
        <p:txBody>
          <a:bodyPr/>
          <a:lstStyle/>
          <a:p>
            <a:r>
              <a:rPr lang="en-US" dirty="0"/>
              <a:t>Are almost 60 years old.</a:t>
            </a:r>
          </a:p>
          <a:p>
            <a:r>
              <a:rPr lang="en-US" dirty="0"/>
              <a:t>That’s a long time ago!</a:t>
            </a:r>
          </a:p>
          <a:p>
            <a:r>
              <a:rPr lang="en-US" dirty="0"/>
              <a:t>Thoughts?</a:t>
            </a:r>
          </a:p>
          <a:p>
            <a:r>
              <a:rPr lang="en-US" dirty="0"/>
              <a:t>Did they seem relevant?</a:t>
            </a:r>
          </a:p>
        </p:txBody>
      </p:sp>
    </p:spTree>
    <p:extLst>
      <p:ext uri="{BB962C8B-B14F-4D97-AF65-F5344CB8AC3E}">
        <p14:creationId xmlns:p14="http://schemas.microsoft.com/office/powerpoint/2010/main" val="1809455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72045-10E5-4E0A-BFED-B94614B82C3D}"/>
              </a:ext>
            </a:extLst>
          </p:cNvPr>
          <p:cNvSpPr>
            <a:spLocks noGrp="1"/>
          </p:cNvSpPr>
          <p:nvPr>
            <p:ph type="title"/>
          </p:nvPr>
        </p:nvSpPr>
        <p:spPr/>
        <p:txBody>
          <a:bodyPr/>
          <a:lstStyle/>
          <a:p>
            <a:r>
              <a:rPr lang="en-US" dirty="0"/>
              <a:t>William H. Whyte</a:t>
            </a:r>
          </a:p>
        </p:txBody>
      </p:sp>
      <p:sp>
        <p:nvSpPr>
          <p:cNvPr id="3" name="Content Placeholder 2">
            <a:extLst>
              <a:ext uri="{FF2B5EF4-FFF2-40B4-BE49-F238E27FC236}">
                <a16:creationId xmlns:a16="http://schemas.microsoft.com/office/drawing/2014/main" id="{59A99E03-BBEC-43BE-92A4-24BE546ECFBD}"/>
              </a:ext>
            </a:extLst>
          </p:cNvPr>
          <p:cNvSpPr>
            <a:spLocks noGrp="1"/>
          </p:cNvSpPr>
          <p:nvPr>
            <p:ph idx="1"/>
          </p:nvPr>
        </p:nvSpPr>
        <p:spPr/>
        <p:txBody>
          <a:bodyPr/>
          <a:lstStyle/>
          <a:p>
            <a:r>
              <a:rPr lang="en-US" dirty="0"/>
              <a:t>1917-1999</a:t>
            </a:r>
          </a:p>
          <a:p>
            <a:r>
              <a:rPr lang="en-US" dirty="0"/>
              <a:t>was an American urbanist, organizational analyst, journalist, and people-watcher.</a:t>
            </a:r>
          </a:p>
          <a:p>
            <a:r>
              <a:rPr lang="en-US" dirty="0"/>
              <a:t>This excerpt came from his 1956 book </a:t>
            </a:r>
            <a:r>
              <a:rPr lang="en-US" i="1" dirty="0"/>
              <a:t>Organization Man</a:t>
            </a:r>
            <a:r>
              <a:rPr lang="en-US" dirty="0"/>
              <a:t>.</a:t>
            </a:r>
          </a:p>
          <a:p>
            <a:r>
              <a:rPr lang="en-US" dirty="0"/>
              <a:t>Much of his career was spend studying the city; this is a book about the American suburbs.</a:t>
            </a:r>
          </a:p>
          <a:p>
            <a:r>
              <a:rPr lang="en-US" dirty="0"/>
              <a:t>What placemaking </a:t>
            </a:r>
            <a:r>
              <a:rPr lang="en-US" u="sng" dirty="0"/>
              <a:t>should not </a:t>
            </a:r>
            <a:r>
              <a:rPr lang="en-US" dirty="0"/>
              <a:t>be….</a:t>
            </a:r>
          </a:p>
        </p:txBody>
      </p:sp>
    </p:spTree>
    <p:extLst>
      <p:ext uri="{BB962C8B-B14F-4D97-AF65-F5344CB8AC3E}">
        <p14:creationId xmlns:p14="http://schemas.microsoft.com/office/powerpoint/2010/main" val="1737975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A653B-3386-4362-AE4B-523A75F6629C}"/>
              </a:ext>
            </a:extLst>
          </p:cNvPr>
          <p:cNvSpPr>
            <a:spLocks noGrp="1"/>
          </p:cNvSpPr>
          <p:nvPr>
            <p:ph type="title"/>
          </p:nvPr>
        </p:nvSpPr>
        <p:spPr/>
        <p:txBody>
          <a:bodyPr/>
          <a:lstStyle/>
          <a:p>
            <a:r>
              <a:rPr lang="en-US" dirty="0"/>
              <a:t>Organization Man</a:t>
            </a:r>
          </a:p>
        </p:txBody>
      </p:sp>
      <p:pic>
        <p:nvPicPr>
          <p:cNvPr id="2050" name="Picture 2" descr="Stripping off the Gray Flannel Suit - Foundation for Economic ...">
            <a:extLst>
              <a:ext uri="{FF2B5EF4-FFF2-40B4-BE49-F238E27FC236}">
                <a16:creationId xmlns:a16="http://schemas.microsoft.com/office/drawing/2014/main" id="{3D8500A3-0246-45F2-93DB-194EE98F431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21747" y="1619075"/>
            <a:ext cx="8464491" cy="4557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920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1B1A5-CF17-4C52-8E48-CA0F89C201B8}"/>
              </a:ext>
            </a:extLst>
          </p:cNvPr>
          <p:cNvSpPr>
            <a:spLocks noGrp="1"/>
          </p:cNvSpPr>
          <p:nvPr>
            <p:ph type="title"/>
          </p:nvPr>
        </p:nvSpPr>
        <p:spPr/>
        <p:txBody>
          <a:bodyPr/>
          <a:lstStyle/>
          <a:p>
            <a:r>
              <a:rPr lang="en-US" dirty="0"/>
              <a:t>And the post-World War II rise….</a:t>
            </a:r>
          </a:p>
        </p:txBody>
      </p:sp>
      <p:sp>
        <p:nvSpPr>
          <p:cNvPr id="3" name="Content Placeholder 2">
            <a:extLst>
              <a:ext uri="{FF2B5EF4-FFF2-40B4-BE49-F238E27FC236}">
                <a16:creationId xmlns:a16="http://schemas.microsoft.com/office/drawing/2014/main" id="{2EF31F3C-0533-4D4D-9037-314C60FF04F7}"/>
              </a:ext>
            </a:extLst>
          </p:cNvPr>
          <p:cNvSpPr>
            <a:spLocks noGrp="1"/>
          </p:cNvSpPr>
          <p:nvPr>
            <p:ph idx="1"/>
          </p:nvPr>
        </p:nvSpPr>
        <p:spPr/>
        <p:txBody>
          <a:bodyPr/>
          <a:lstStyle/>
          <a:p>
            <a:r>
              <a:rPr lang="en-US" dirty="0"/>
              <a:t>Of the “Organization.”</a:t>
            </a:r>
          </a:p>
          <a:p>
            <a:r>
              <a:rPr lang="en-US" dirty="0"/>
              <a:t>Large corporations like General Motors, IBM, and Boeing.</a:t>
            </a:r>
          </a:p>
          <a:p>
            <a:r>
              <a:rPr lang="en-US" dirty="0"/>
              <a:t>The workers in such corporations “have no great sense of plight; between themselves and organization they believe they see an ultimate harmony and, more than most elders recognize, they are building an ideology that will vouchsafe this trust.”</a:t>
            </a:r>
          </a:p>
          <a:p>
            <a:r>
              <a:rPr lang="en-US" dirty="0"/>
              <a:t>What might this mean?</a:t>
            </a:r>
          </a:p>
        </p:txBody>
      </p:sp>
    </p:spTree>
    <p:extLst>
      <p:ext uri="{BB962C8B-B14F-4D97-AF65-F5344CB8AC3E}">
        <p14:creationId xmlns:p14="http://schemas.microsoft.com/office/powerpoint/2010/main" val="2726591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93057-F4C1-49C6-BDCB-F679B3842079}"/>
              </a:ext>
            </a:extLst>
          </p:cNvPr>
          <p:cNvSpPr>
            <a:spLocks noGrp="1"/>
          </p:cNvSpPr>
          <p:nvPr>
            <p:ph type="title"/>
          </p:nvPr>
        </p:nvSpPr>
        <p:spPr/>
        <p:txBody>
          <a:bodyPr/>
          <a:lstStyle/>
          <a:p>
            <a:r>
              <a:rPr lang="en-US" dirty="0"/>
              <a:t>Repercussions of this?</a:t>
            </a:r>
          </a:p>
        </p:txBody>
      </p:sp>
      <p:sp>
        <p:nvSpPr>
          <p:cNvPr id="3" name="Content Placeholder 2">
            <a:extLst>
              <a:ext uri="{FF2B5EF4-FFF2-40B4-BE49-F238E27FC236}">
                <a16:creationId xmlns:a16="http://schemas.microsoft.com/office/drawing/2014/main" id="{A90C4C08-CC61-4166-ACCD-6F75819F7662}"/>
              </a:ext>
            </a:extLst>
          </p:cNvPr>
          <p:cNvSpPr>
            <a:spLocks noGrp="1"/>
          </p:cNvSpPr>
          <p:nvPr>
            <p:ph idx="1"/>
          </p:nvPr>
        </p:nvSpPr>
        <p:spPr/>
        <p:txBody>
          <a:bodyPr/>
          <a:lstStyle/>
          <a:p>
            <a:r>
              <a:rPr lang="en-US" dirty="0"/>
              <a:t>Critics saw the potential danger of them growing too big (monopolies, </a:t>
            </a:r>
            <a:r>
              <a:rPr lang="en-US" dirty="0" err="1"/>
              <a:t>etc</a:t>
            </a:r>
            <a:r>
              <a:rPr lang="en-US" dirty="0"/>
              <a:t>), but more:</a:t>
            </a:r>
          </a:p>
          <a:p>
            <a:r>
              <a:rPr lang="en-US" dirty="0"/>
              <a:t>“These are proper concerns, but no less important is the principal impact that organization life has had on the individuals within it. A collision has been taking place indeed, hundreds of thousands of them, and in the aggregate they have been producing what I believe is a major shift in American ideology.”</a:t>
            </a:r>
          </a:p>
          <a:p>
            <a:r>
              <a:rPr lang="en-US" dirty="0"/>
              <a:t>What is this doing to people – and how they live? </a:t>
            </a:r>
          </a:p>
        </p:txBody>
      </p:sp>
    </p:spTree>
    <p:extLst>
      <p:ext uri="{BB962C8B-B14F-4D97-AF65-F5344CB8AC3E}">
        <p14:creationId xmlns:p14="http://schemas.microsoft.com/office/powerpoint/2010/main" val="2456458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B586A-4209-4BDC-AE89-546A658BB190}"/>
              </a:ext>
            </a:extLst>
          </p:cNvPr>
          <p:cNvSpPr>
            <a:spLocks noGrp="1"/>
          </p:cNvSpPr>
          <p:nvPr>
            <p:ph type="title"/>
          </p:nvPr>
        </p:nvSpPr>
        <p:spPr/>
        <p:txBody>
          <a:bodyPr/>
          <a:lstStyle/>
          <a:p>
            <a:r>
              <a:rPr lang="en-US" dirty="0"/>
              <a:t>From the Protestant Ethic….</a:t>
            </a:r>
          </a:p>
        </p:txBody>
      </p:sp>
      <p:sp>
        <p:nvSpPr>
          <p:cNvPr id="3" name="Content Placeholder 2">
            <a:extLst>
              <a:ext uri="{FF2B5EF4-FFF2-40B4-BE49-F238E27FC236}">
                <a16:creationId xmlns:a16="http://schemas.microsoft.com/office/drawing/2014/main" id="{DEFA4ECB-CEEF-4F4F-A7B0-35E97C684A7D}"/>
              </a:ext>
            </a:extLst>
          </p:cNvPr>
          <p:cNvSpPr>
            <a:spLocks noGrp="1"/>
          </p:cNvSpPr>
          <p:nvPr>
            <p:ph idx="1"/>
          </p:nvPr>
        </p:nvSpPr>
        <p:spPr/>
        <p:txBody>
          <a:bodyPr/>
          <a:lstStyle/>
          <a:p>
            <a:r>
              <a:rPr lang="en-US" dirty="0"/>
              <a:t>To the Social Ethic.</a:t>
            </a:r>
          </a:p>
          <a:p>
            <a:r>
              <a:rPr lang="en-US" dirty="0"/>
              <a:t>“[I]t could be called an organization ethic, or a bureaucratic ethic; more than anything else it rationalizes the organization's demands for fealty and gives those who offer it wholeheartedly a sense of dedication in doing so—in extremis, you might say, it converts what would seem in other times a bill of no rights into a restatement of individualism.”</a:t>
            </a:r>
          </a:p>
          <a:p>
            <a:r>
              <a:rPr lang="en-US" dirty="0"/>
              <a:t>What to make of this shift? </a:t>
            </a:r>
          </a:p>
        </p:txBody>
      </p:sp>
    </p:spTree>
    <p:extLst>
      <p:ext uri="{BB962C8B-B14F-4D97-AF65-F5344CB8AC3E}">
        <p14:creationId xmlns:p14="http://schemas.microsoft.com/office/powerpoint/2010/main" val="3080074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C3A21-3C40-4E93-B100-74B5DE8EADC2}"/>
              </a:ext>
            </a:extLst>
          </p:cNvPr>
          <p:cNvSpPr>
            <a:spLocks noGrp="1"/>
          </p:cNvSpPr>
          <p:nvPr>
            <p:ph type="title"/>
          </p:nvPr>
        </p:nvSpPr>
        <p:spPr/>
        <p:txBody>
          <a:bodyPr/>
          <a:lstStyle/>
          <a:p>
            <a:r>
              <a:rPr lang="en-US" dirty="0"/>
              <a:t>And it serves to control….</a:t>
            </a:r>
          </a:p>
        </p:txBody>
      </p:sp>
      <p:sp>
        <p:nvSpPr>
          <p:cNvPr id="3" name="Content Placeholder 2">
            <a:extLst>
              <a:ext uri="{FF2B5EF4-FFF2-40B4-BE49-F238E27FC236}">
                <a16:creationId xmlns:a16="http://schemas.microsoft.com/office/drawing/2014/main" id="{52BBB179-2BCD-404F-AE05-AFBBE945D339}"/>
              </a:ext>
            </a:extLst>
          </p:cNvPr>
          <p:cNvSpPr>
            <a:spLocks noGrp="1"/>
          </p:cNvSpPr>
          <p:nvPr>
            <p:ph idx="1"/>
          </p:nvPr>
        </p:nvSpPr>
        <p:spPr/>
        <p:txBody>
          <a:bodyPr/>
          <a:lstStyle/>
          <a:p>
            <a:r>
              <a:rPr lang="en-US" dirty="0"/>
              <a:t>“By Social Ethic I mean that contemporary body of thought which makes morally legitimate the pressures of society against the individual. Its major propositions are three: a belief in the group as the source of creativity; a belief in ‘belongingness’ as the ultimate need of the individual; and a belief in the application of science to achieve the belongingness.” </a:t>
            </a:r>
          </a:p>
        </p:txBody>
      </p:sp>
    </p:spTree>
    <p:extLst>
      <p:ext uri="{BB962C8B-B14F-4D97-AF65-F5344CB8AC3E}">
        <p14:creationId xmlns:p14="http://schemas.microsoft.com/office/powerpoint/2010/main" val="1617706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4318F-50F8-45DD-A1E5-64F37978AE4E}"/>
              </a:ext>
            </a:extLst>
          </p:cNvPr>
          <p:cNvSpPr>
            <a:spLocks noGrp="1"/>
          </p:cNvSpPr>
          <p:nvPr>
            <p:ph type="title"/>
          </p:nvPr>
        </p:nvSpPr>
        <p:spPr/>
        <p:txBody>
          <a:bodyPr/>
          <a:lstStyle/>
          <a:p>
            <a:r>
              <a:rPr lang="en-US" dirty="0"/>
              <a:t>But why does this matter to us?</a:t>
            </a:r>
          </a:p>
        </p:txBody>
      </p:sp>
      <p:sp>
        <p:nvSpPr>
          <p:cNvPr id="3" name="Content Placeholder 2">
            <a:extLst>
              <a:ext uri="{FF2B5EF4-FFF2-40B4-BE49-F238E27FC236}">
                <a16:creationId xmlns:a16="http://schemas.microsoft.com/office/drawing/2014/main" id="{7566C788-812F-452C-AE9A-26773666E784}"/>
              </a:ext>
            </a:extLst>
          </p:cNvPr>
          <p:cNvSpPr>
            <a:spLocks noGrp="1"/>
          </p:cNvSpPr>
          <p:nvPr>
            <p:ph idx="1"/>
          </p:nvPr>
        </p:nvSpPr>
        <p:spPr/>
        <p:txBody>
          <a:bodyPr/>
          <a:lstStyle/>
          <a:p>
            <a:r>
              <a:rPr lang="en-US" dirty="0"/>
              <a:t>To Whyte, the American suburb has emerged as the space of Organization Man and the Social Ethic.</a:t>
            </a:r>
          </a:p>
          <a:p>
            <a:r>
              <a:rPr lang="en-US" dirty="0"/>
              <a:t>“Whatever kind of future suburbia may foreshadow, it will show that at least we have choices to make. The organization man is not in the grip of vast social forces about which it is impossible for him to do anything; the options are there, and with wisdom and foresight he can turn the future away from the dehumanized collective that so haunts our thoughts. He may not. But he can.”</a:t>
            </a:r>
          </a:p>
          <a:p>
            <a:r>
              <a:rPr lang="en-US" dirty="0"/>
              <a:t>Why might the suburb be the perfect place for such people and ideas? </a:t>
            </a:r>
          </a:p>
        </p:txBody>
      </p:sp>
    </p:spTree>
    <p:extLst>
      <p:ext uri="{BB962C8B-B14F-4D97-AF65-F5344CB8AC3E}">
        <p14:creationId xmlns:p14="http://schemas.microsoft.com/office/powerpoint/2010/main" val="2096032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31D2E-125A-474C-9AD7-6C094A3B7C66}"/>
              </a:ext>
            </a:extLst>
          </p:cNvPr>
          <p:cNvSpPr>
            <a:spLocks noGrp="1"/>
          </p:cNvSpPr>
          <p:nvPr>
            <p:ph type="title"/>
          </p:nvPr>
        </p:nvSpPr>
        <p:spPr/>
        <p:txBody>
          <a:bodyPr/>
          <a:lstStyle/>
          <a:p>
            <a:r>
              <a:rPr lang="en-US" dirty="0"/>
              <a:t>How do we think about the (1950s) suburbs?</a:t>
            </a:r>
          </a:p>
        </p:txBody>
      </p:sp>
      <p:pic>
        <p:nvPicPr>
          <p:cNvPr id="4098" name="Picture 2" descr="The Rise of Suburbs | US History II (American Yawp)">
            <a:extLst>
              <a:ext uri="{FF2B5EF4-FFF2-40B4-BE49-F238E27FC236}">
                <a16:creationId xmlns:a16="http://schemas.microsoft.com/office/drawing/2014/main" id="{490CA3CD-01DA-45DA-9E2C-BAB7E0874AA8}"/>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637563" y="1825625"/>
            <a:ext cx="5382237" cy="435133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Vintage photos show what life was like in America's first suburb ...">
            <a:extLst>
              <a:ext uri="{FF2B5EF4-FFF2-40B4-BE49-F238E27FC236}">
                <a16:creationId xmlns:a16="http://schemas.microsoft.com/office/drawing/2014/main" id="{32B4F8F7-102C-417B-A22D-CA843BD952C6}"/>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825625"/>
            <a:ext cx="5181600" cy="4273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606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4195F-EB0C-461F-B193-F7E83F2B1086}"/>
              </a:ext>
            </a:extLst>
          </p:cNvPr>
          <p:cNvSpPr>
            <a:spLocks noGrp="1"/>
          </p:cNvSpPr>
          <p:nvPr>
            <p:ph type="title"/>
          </p:nvPr>
        </p:nvSpPr>
        <p:spPr/>
        <p:txBody>
          <a:bodyPr/>
          <a:lstStyle/>
          <a:p>
            <a:r>
              <a:rPr lang="en-US" dirty="0"/>
              <a:t>Elsewhere in </a:t>
            </a:r>
            <a:r>
              <a:rPr lang="en-US" i="1" dirty="0"/>
              <a:t>Organization Man</a:t>
            </a:r>
            <a:r>
              <a:rPr lang="en-US" dirty="0"/>
              <a:t>….</a:t>
            </a:r>
          </a:p>
        </p:txBody>
      </p:sp>
      <p:sp>
        <p:nvSpPr>
          <p:cNvPr id="3" name="Content Placeholder 2">
            <a:extLst>
              <a:ext uri="{FF2B5EF4-FFF2-40B4-BE49-F238E27FC236}">
                <a16:creationId xmlns:a16="http://schemas.microsoft.com/office/drawing/2014/main" id="{6D9A6D68-398B-48D8-8560-48649079A63E}"/>
              </a:ext>
            </a:extLst>
          </p:cNvPr>
          <p:cNvSpPr>
            <a:spLocks noGrp="1"/>
          </p:cNvSpPr>
          <p:nvPr>
            <p:ph idx="1"/>
          </p:nvPr>
        </p:nvSpPr>
        <p:spPr/>
        <p:txBody>
          <a:bodyPr>
            <a:normAutofit/>
          </a:bodyPr>
          <a:lstStyle/>
          <a:p>
            <a:r>
              <a:rPr lang="en-US" dirty="0"/>
              <a:t>Whyte noted how these suburban dwellers were simultaneously quite aware of the “impermanence” of such spaces; fear of rapid “turnover” in suburban homes and rental units, for example, was on the minds of many such individuals, as these new workers could be moved at the whim of the Organization. Such realities meant that “Psychologically, at least, the newcomers to suburbia are living on the brink of a precipice.”</a:t>
            </a:r>
          </a:p>
          <a:p>
            <a:r>
              <a:rPr lang="en-US" dirty="0"/>
              <a:t>Ultimately, “As far as social values are concerned, suburbia is the ultimate expression of the interchangeability so sought by organization.” </a:t>
            </a:r>
          </a:p>
          <a:p>
            <a:r>
              <a:rPr lang="en-US" dirty="0"/>
              <a:t>Here in suburbia were the breeding grounds for workers who would spend their lives within the bureaucracy of the large-scale corporation. The suburbs taught such workers to get along with each other – but not to get too close – while dampening any sort of individual initiative or thought.</a:t>
            </a:r>
          </a:p>
        </p:txBody>
      </p:sp>
    </p:spTree>
    <p:extLst>
      <p:ext uri="{BB962C8B-B14F-4D97-AF65-F5344CB8AC3E}">
        <p14:creationId xmlns:p14="http://schemas.microsoft.com/office/powerpoint/2010/main" val="2021575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87DE5-4038-4493-ACA0-E1D79F7C6B42}"/>
              </a:ext>
            </a:extLst>
          </p:cNvPr>
          <p:cNvSpPr>
            <a:spLocks noGrp="1"/>
          </p:cNvSpPr>
          <p:nvPr>
            <p:ph type="title"/>
          </p:nvPr>
        </p:nvSpPr>
        <p:spPr/>
        <p:txBody>
          <a:bodyPr/>
          <a:lstStyle/>
          <a:p>
            <a:r>
              <a:rPr lang="en-US" dirty="0"/>
              <a:t>The answer?</a:t>
            </a:r>
          </a:p>
        </p:txBody>
      </p:sp>
      <p:pic>
        <p:nvPicPr>
          <p:cNvPr id="3074" name="Picture 2" descr="1950s New York City Times Square West 43Rd Street Looking North ...">
            <a:extLst>
              <a:ext uri="{FF2B5EF4-FFF2-40B4-BE49-F238E27FC236}">
                <a16:creationId xmlns:a16="http://schemas.microsoft.com/office/drawing/2014/main" id="{8ECCFD39-DA88-4D9B-86AF-A306BB7E51C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281805" y="1619075"/>
            <a:ext cx="7801761" cy="4479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5769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C2F7E8-733F-4EEE-9B2F-C238655E378D}"/>
              </a:ext>
            </a:extLst>
          </p:cNvPr>
          <p:cNvSpPr>
            <a:spLocks noGrp="1"/>
          </p:cNvSpPr>
          <p:nvPr>
            <p:ph type="title"/>
          </p:nvPr>
        </p:nvSpPr>
        <p:spPr/>
        <p:txBody>
          <a:bodyPr/>
          <a:lstStyle/>
          <a:p>
            <a:r>
              <a:rPr lang="en-US" dirty="0"/>
              <a:t>And Jane Jacobs….</a:t>
            </a:r>
          </a:p>
        </p:txBody>
      </p:sp>
      <p:pic>
        <p:nvPicPr>
          <p:cNvPr id="1026" name="Picture 2" descr="Image result for jane jacobs">
            <a:extLst>
              <a:ext uri="{FF2B5EF4-FFF2-40B4-BE49-F238E27FC236}">
                <a16:creationId xmlns:a16="http://schemas.microsoft.com/office/drawing/2014/main" id="{FA98CD30-D50D-41F5-AD43-A09E81E2940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55276" y="1825625"/>
            <a:ext cx="6488723"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0058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7399B-B19A-4A3E-AD27-4FE63F799CF2}"/>
              </a:ext>
            </a:extLst>
          </p:cNvPr>
          <p:cNvSpPr>
            <a:spLocks noGrp="1"/>
          </p:cNvSpPr>
          <p:nvPr>
            <p:ph type="title"/>
          </p:nvPr>
        </p:nvSpPr>
        <p:spPr/>
        <p:txBody>
          <a:bodyPr/>
          <a:lstStyle/>
          <a:p>
            <a:r>
              <a:rPr lang="en-US" dirty="0"/>
              <a:t>Jacobs….</a:t>
            </a:r>
          </a:p>
        </p:txBody>
      </p:sp>
      <p:sp>
        <p:nvSpPr>
          <p:cNvPr id="3" name="Content Placeholder 2">
            <a:extLst>
              <a:ext uri="{FF2B5EF4-FFF2-40B4-BE49-F238E27FC236}">
                <a16:creationId xmlns:a16="http://schemas.microsoft.com/office/drawing/2014/main" id="{4E407973-17BC-4CB2-8A9D-4EA2B93EE25F}"/>
              </a:ext>
            </a:extLst>
          </p:cNvPr>
          <p:cNvSpPr>
            <a:spLocks noGrp="1"/>
          </p:cNvSpPr>
          <p:nvPr>
            <p:ph idx="1"/>
          </p:nvPr>
        </p:nvSpPr>
        <p:spPr/>
        <p:txBody>
          <a:bodyPr>
            <a:normAutofit fontScale="92500" lnSpcReduction="10000"/>
          </a:bodyPr>
          <a:lstStyle/>
          <a:p>
            <a:r>
              <a:rPr lang="en-US" dirty="0"/>
              <a:t>1916-2006</a:t>
            </a:r>
          </a:p>
          <a:p>
            <a:r>
              <a:rPr lang="en-US" dirty="0"/>
              <a:t>Was a journalist, author, and activist who influenced urban studies, sociology, and economics. </a:t>
            </a:r>
          </a:p>
          <a:p>
            <a:r>
              <a:rPr lang="en-US" dirty="0"/>
              <a:t>Her book </a:t>
            </a:r>
            <a:r>
              <a:rPr lang="en-US" i="1" dirty="0"/>
              <a:t>The Death and Life of Great American Cities</a:t>
            </a:r>
            <a:r>
              <a:rPr lang="en-US" dirty="0"/>
              <a:t> (1961) – which we read from – is seen as important source for contemporary creative placemaking projects.</a:t>
            </a:r>
          </a:p>
          <a:p>
            <a:r>
              <a:rPr lang="en-US" dirty="0"/>
              <a:t>As a mother and a writer who criticized experts in the male-dominated field of urban planning, Jacobs endured scorn from professionals. </a:t>
            </a:r>
          </a:p>
          <a:p>
            <a:r>
              <a:rPr lang="en-US" dirty="0"/>
              <a:t>She was described as a housewife first and did not have a college degree or any formal training in urban planning.</a:t>
            </a:r>
          </a:p>
          <a:p>
            <a:r>
              <a:rPr lang="en-US" dirty="0"/>
              <a:t>Her lack of credentials was seized upon as grounds for criticism – but also as an asset. Why?</a:t>
            </a:r>
          </a:p>
        </p:txBody>
      </p:sp>
    </p:spTree>
    <p:extLst>
      <p:ext uri="{BB962C8B-B14F-4D97-AF65-F5344CB8AC3E}">
        <p14:creationId xmlns:p14="http://schemas.microsoft.com/office/powerpoint/2010/main" val="2032533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10087-F89D-462D-98F1-222701BAA920}"/>
              </a:ext>
            </a:extLst>
          </p:cNvPr>
          <p:cNvSpPr>
            <a:spLocks noGrp="1"/>
          </p:cNvSpPr>
          <p:nvPr>
            <p:ph type="title"/>
          </p:nvPr>
        </p:nvSpPr>
        <p:spPr/>
        <p:txBody>
          <a:bodyPr/>
          <a:lstStyle/>
          <a:p>
            <a:r>
              <a:rPr lang="en-US" dirty="0"/>
              <a:t>Often portrayed as battling….</a:t>
            </a:r>
          </a:p>
        </p:txBody>
      </p:sp>
      <p:pic>
        <p:nvPicPr>
          <p:cNvPr id="2050" name="Picture 2" descr="Image result for robert moses">
            <a:extLst>
              <a:ext uri="{FF2B5EF4-FFF2-40B4-BE49-F238E27FC236}">
                <a16:creationId xmlns:a16="http://schemas.microsoft.com/office/drawing/2014/main" id="{920EBC89-7634-4253-A6D0-A6AC35A16FB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53055" y="1825625"/>
            <a:ext cx="7183314"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876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84C05-F085-416D-A814-6DAE108F331E}"/>
              </a:ext>
            </a:extLst>
          </p:cNvPr>
          <p:cNvSpPr>
            <a:spLocks noGrp="1"/>
          </p:cNvSpPr>
          <p:nvPr>
            <p:ph type="title"/>
          </p:nvPr>
        </p:nvSpPr>
        <p:spPr/>
        <p:txBody>
          <a:bodyPr/>
          <a:lstStyle/>
          <a:p>
            <a:r>
              <a:rPr lang="en-US" dirty="0"/>
              <a:t>Behind buildings like this….</a:t>
            </a:r>
          </a:p>
        </p:txBody>
      </p:sp>
      <p:pic>
        <p:nvPicPr>
          <p:cNvPr id="4098" name="Picture 2" descr="Image result for united nations building grand opening">
            <a:extLst>
              <a:ext uri="{FF2B5EF4-FFF2-40B4-BE49-F238E27FC236}">
                <a16:creationId xmlns:a16="http://schemas.microsoft.com/office/drawing/2014/main" id="{5C283E05-B756-4256-B3FB-4AF96A24C56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078163" y="2028825"/>
            <a:ext cx="60960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93217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C2037-DB67-4C12-A75D-5AF31C68195F}"/>
              </a:ext>
            </a:extLst>
          </p:cNvPr>
          <p:cNvSpPr>
            <a:spLocks noGrp="1"/>
          </p:cNvSpPr>
          <p:nvPr>
            <p:ph type="title"/>
          </p:nvPr>
        </p:nvSpPr>
        <p:spPr/>
        <p:txBody>
          <a:bodyPr/>
          <a:lstStyle/>
          <a:p>
            <a:r>
              <a:rPr lang="en-US" dirty="0"/>
              <a:t>But what this took….</a:t>
            </a:r>
          </a:p>
        </p:txBody>
      </p:sp>
      <p:pic>
        <p:nvPicPr>
          <p:cNvPr id="3074" name="Picture 2" descr="Image result for united nations building construction">
            <a:extLst>
              <a:ext uri="{FF2B5EF4-FFF2-40B4-BE49-F238E27FC236}">
                <a16:creationId xmlns:a16="http://schemas.microsoft.com/office/drawing/2014/main" id="{EE8D2962-E831-4766-93D6-2EDC4CDFEAF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15662" y="1858169"/>
            <a:ext cx="7438292"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9834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4197F-8147-4E62-A6AC-82B5428B1C83}"/>
              </a:ext>
            </a:extLst>
          </p:cNvPr>
          <p:cNvSpPr>
            <a:spLocks noGrp="1"/>
          </p:cNvSpPr>
          <p:nvPr>
            <p:ph type="title"/>
          </p:nvPr>
        </p:nvSpPr>
        <p:spPr/>
        <p:txBody>
          <a:bodyPr/>
          <a:lstStyle/>
          <a:p>
            <a:r>
              <a:rPr lang="en-US" dirty="0"/>
              <a:t>In the “Introduction”….</a:t>
            </a:r>
          </a:p>
        </p:txBody>
      </p:sp>
      <p:sp>
        <p:nvSpPr>
          <p:cNvPr id="3" name="Content Placeholder 2">
            <a:extLst>
              <a:ext uri="{FF2B5EF4-FFF2-40B4-BE49-F238E27FC236}">
                <a16:creationId xmlns:a16="http://schemas.microsoft.com/office/drawing/2014/main" id="{0CDDFB0E-A8B9-4E4A-A1A5-1C8C53284406}"/>
              </a:ext>
            </a:extLst>
          </p:cNvPr>
          <p:cNvSpPr>
            <a:spLocks noGrp="1"/>
          </p:cNvSpPr>
          <p:nvPr>
            <p:ph idx="1"/>
          </p:nvPr>
        </p:nvSpPr>
        <p:spPr/>
        <p:txBody>
          <a:bodyPr/>
          <a:lstStyle/>
          <a:p>
            <a:r>
              <a:rPr lang="en-US" dirty="0"/>
              <a:t>To </a:t>
            </a:r>
            <a:r>
              <a:rPr lang="en-US" i="1" dirty="0"/>
              <a:t>The Death and Life of Great American Cities</a:t>
            </a:r>
            <a:r>
              <a:rPr lang="en-US" dirty="0"/>
              <a:t>:</a:t>
            </a:r>
          </a:p>
          <a:p>
            <a:r>
              <a:rPr lang="en-US" dirty="0"/>
              <a:t>“This book is an attack on current city planning and rebuilding.”</a:t>
            </a:r>
          </a:p>
          <a:p>
            <a:r>
              <a:rPr lang="en-US" dirty="0"/>
              <a:t>“It is an attack, rather, on the principles and aims that have shaped modern, orthodox city planning and rebuilding.”</a:t>
            </a:r>
          </a:p>
          <a:p>
            <a:r>
              <a:rPr lang="en-US" dirty="0"/>
              <a:t>What do you think she means here?</a:t>
            </a:r>
          </a:p>
          <a:p>
            <a:endParaRPr lang="en-US" dirty="0"/>
          </a:p>
        </p:txBody>
      </p:sp>
    </p:spTree>
    <p:extLst>
      <p:ext uri="{BB962C8B-B14F-4D97-AF65-F5344CB8AC3E}">
        <p14:creationId xmlns:p14="http://schemas.microsoft.com/office/powerpoint/2010/main" val="3780217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58C0D-387F-4B54-A0D6-84479FEDAEFB}"/>
              </a:ext>
            </a:extLst>
          </p:cNvPr>
          <p:cNvSpPr>
            <a:spLocks noGrp="1"/>
          </p:cNvSpPr>
          <p:nvPr>
            <p:ph type="title"/>
          </p:nvPr>
        </p:nvSpPr>
        <p:spPr/>
        <p:txBody>
          <a:bodyPr/>
          <a:lstStyle/>
          <a:p>
            <a:r>
              <a:rPr lang="en-US" dirty="0"/>
              <a:t>Money is not the answer….</a:t>
            </a:r>
          </a:p>
        </p:txBody>
      </p:sp>
      <p:sp>
        <p:nvSpPr>
          <p:cNvPr id="3" name="Content Placeholder 2">
            <a:extLst>
              <a:ext uri="{FF2B5EF4-FFF2-40B4-BE49-F238E27FC236}">
                <a16:creationId xmlns:a16="http://schemas.microsoft.com/office/drawing/2014/main" id="{5D251F36-1EE6-4BD2-9434-68AA981E80AD}"/>
              </a:ext>
            </a:extLst>
          </p:cNvPr>
          <p:cNvSpPr>
            <a:spLocks noGrp="1"/>
          </p:cNvSpPr>
          <p:nvPr>
            <p:ph idx="1"/>
          </p:nvPr>
        </p:nvSpPr>
        <p:spPr/>
        <p:txBody>
          <a:bodyPr>
            <a:normAutofit lnSpcReduction="10000"/>
          </a:bodyPr>
          <a:lstStyle/>
          <a:p>
            <a:r>
              <a:rPr lang="en-US" dirty="0"/>
              <a:t>“But look what we have built with the first several billions: Low-income projects that become worse centers of delinquency, vandalism and general social hopelessness than the slums they were supposed to replace. Middle-income housing projects which are truly marvels of dullness and regimentation, sealed against any buoyancy or vitality of city life. Luxury housing projects that mitigate their inanity, or try to, with a vapid vulgarity. Cultural centers that are unable to support a good bookstore. Civic centers that are avoided by everyone but bums, who have fewer choices of loitering place than others. Commercial centers that are lackluster imitations of standardized suburban chain-store shopping. Promenades that go from no place to nowhere and have no </a:t>
            </a:r>
            <a:r>
              <a:rPr lang="en-US" dirty="0" err="1"/>
              <a:t>promenaders</a:t>
            </a:r>
            <a:r>
              <a:rPr lang="en-US" dirty="0"/>
              <a:t>. Expressways that eviscerate great cities. This is not the rebuilding of cities. This is the sacking of cities.”</a:t>
            </a:r>
          </a:p>
          <a:p>
            <a:r>
              <a:rPr lang="en-US" dirty="0"/>
              <a:t>Why might contemporary </a:t>
            </a:r>
            <a:r>
              <a:rPr lang="en-US" dirty="0" err="1"/>
              <a:t>placemakers</a:t>
            </a:r>
            <a:r>
              <a:rPr lang="en-US" dirty="0"/>
              <a:t> take inspiration from this?</a:t>
            </a:r>
          </a:p>
        </p:txBody>
      </p:sp>
    </p:spTree>
    <p:extLst>
      <p:ext uri="{BB962C8B-B14F-4D97-AF65-F5344CB8AC3E}">
        <p14:creationId xmlns:p14="http://schemas.microsoft.com/office/powerpoint/2010/main" val="1325625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B6C368-5B98-4E19-90B6-9FD24B9B624F}"/>
              </a:ext>
            </a:extLst>
          </p:cNvPr>
          <p:cNvSpPr>
            <a:spLocks noGrp="1"/>
          </p:cNvSpPr>
          <p:nvPr>
            <p:ph type="title"/>
          </p:nvPr>
        </p:nvSpPr>
        <p:spPr/>
        <p:txBody>
          <a:bodyPr/>
          <a:lstStyle/>
          <a:p>
            <a:r>
              <a:rPr lang="en-US" dirty="0"/>
              <a:t>What she was talking about…..</a:t>
            </a:r>
          </a:p>
        </p:txBody>
      </p:sp>
      <p:pic>
        <p:nvPicPr>
          <p:cNvPr id="5122" name="Picture 2" descr="Robert Taylor Homes - Multimedia Project - UCLAm5 - YouTube">
            <a:extLst>
              <a:ext uri="{FF2B5EF4-FFF2-40B4-BE49-F238E27FC236}">
                <a16:creationId xmlns:a16="http://schemas.microsoft.com/office/drawing/2014/main" id="{4D2753FC-192A-4EC4-8939-EDAD05F4A2B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1887523" y="1905001"/>
            <a:ext cx="5014927" cy="384145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riosiD: How A 1900s Black Detroit Community Was Razed For A ...">
            <a:extLst>
              <a:ext uri="{FF2B5EF4-FFF2-40B4-BE49-F238E27FC236}">
                <a16:creationId xmlns:a16="http://schemas.microsoft.com/office/drawing/2014/main" id="{2B781785-530E-4AE0-8BF2-DCF1D758BE9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7191375" y="2055303"/>
            <a:ext cx="4553212" cy="3691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74000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7BF3D1D-586D-4391-A7CD-D3F10BD9AFB9}"/>
              </a:ext>
            </a:extLst>
          </p:cNvPr>
          <p:cNvSpPr>
            <a:spLocks noGrp="1"/>
          </p:cNvSpPr>
          <p:nvPr>
            <p:ph type="title"/>
          </p:nvPr>
        </p:nvSpPr>
        <p:spPr/>
        <p:txBody>
          <a:bodyPr/>
          <a:lstStyle/>
          <a:p>
            <a:r>
              <a:rPr lang="en-US" dirty="0"/>
              <a:t>So if the suburb wasn’t the ideal place….</a:t>
            </a:r>
          </a:p>
        </p:txBody>
      </p:sp>
      <p:sp>
        <p:nvSpPr>
          <p:cNvPr id="6" name="Content Placeholder 5">
            <a:extLst>
              <a:ext uri="{FF2B5EF4-FFF2-40B4-BE49-F238E27FC236}">
                <a16:creationId xmlns:a16="http://schemas.microsoft.com/office/drawing/2014/main" id="{191AAA27-6708-4C64-80FE-22E92FA4DD2B}"/>
              </a:ext>
            </a:extLst>
          </p:cNvPr>
          <p:cNvSpPr>
            <a:spLocks noGrp="1"/>
          </p:cNvSpPr>
          <p:nvPr>
            <p:ph idx="1"/>
          </p:nvPr>
        </p:nvSpPr>
        <p:spPr/>
        <p:txBody>
          <a:bodyPr/>
          <a:lstStyle/>
          <a:p>
            <a:r>
              <a:rPr lang="en-US" dirty="0"/>
              <a:t>Neither was the mid-twentieth century city, as described by Jacobs.</a:t>
            </a:r>
          </a:p>
          <a:p>
            <a:r>
              <a:rPr lang="en-US" dirty="0"/>
              <a:t>The era of “urban renewal” – what was it?</a:t>
            </a:r>
          </a:p>
          <a:p>
            <a:pPr marL="0" indent="0">
              <a:buNone/>
            </a:pPr>
            <a:endParaRPr lang="en-US" dirty="0"/>
          </a:p>
          <a:p>
            <a:endParaRPr lang="en-US" dirty="0"/>
          </a:p>
        </p:txBody>
      </p:sp>
    </p:spTree>
    <p:extLst>
      <p:ext uri="{BB962C8B-B14F-4D97-AF65-F5344CB8AC3E}">
        <p14:creationId xmlns:p14="http://schemas.microsoft.com/office/powerpoint/2010/main" val="3550392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BFFFB-8D35-4A9F-90A3-4B8AC3A53A95}"/>
              </a:ext>
            </a:extLst>
          </p:cNvPr>
          <p:cNvSpPr>
            <a:spLocks noGrp="1"/>
          </p:cNvSpPr>
          <p:nvPr>
            <p:ph type="title"/>
          </p:nvPr>
        </p:nvSpPr>
        <p:spPr/>
        <p:txBody>
          <a:bodyPr/>
          <a:lstStyle/>
          <a:p>
            <a:r>
              <a:rPr lang="en-US" dirty="0"/>
              <a:t>And it didn’t seem to be working….</a:t>
            </a:r>
          </a:p>
        </p:txBody>
      </p:sp>
      <p:sp>
        <p:nvSpPr>
          <p:cNvPr id="3" name="Content Placeholder 2">
            <a:extLst>
              <a:ext uri="{FF2B5EF4-FFF2-40B4-BE49-F238E27FC236}">
                <a16:creationId xmlns:a16="http://schemas.microsoft.com/office/drawing/2014/main" id="{5500C42E-D001-4FD1-B69F-E56D093F83BE}"/>
              </a:ext>
            </a:extLst>
          </p:cNvPr>
          <p:cNvSpPr>
            <a:spLocks noGrp="1"/>
          </p:cNvSpPr>
          <p:nvPr>
            <p:ph idx="1"/>
          </p:nvPr>
        </p:nvSpPr>
        <p:spPr/>
        <p:txBody>
          <a:bodyPr>
            <a:normAutofit/>
          </a:bodyPr>
          <a:lstStyle/>
          <a:p>
            <a:r>
              <a:rPr lang="en-US" dirty="0"/>
              <a:t>“Meantime, all the art and science of city planning are helpless to stem decay—and the </a:t>
            </a:r>
            <a:r>
              <a:rPr lang="en-US" dirty="0" err="1"/>
              <a:t>spiritlessness</a:t>
            </a:r>
            <a:r>
              <a:rPr lang="en-US" dirty="0"/>
              <a:t> that precedes decay—in ever more massive swatches of cities.”</a:t>
            </a:r>
          </a:p>
          <a:p>
            <a:r>
              <a:rPr lang="en-US" dirty="0"/>
              <a:t>Why? Because no one ever paid attention to how good cities actually looked and worked:</a:t>
            </a:r>
          </a:p>
          <a:p>
            <a:r>
              <a:rPr lang="en-US" dirty="0"/>
              <a:t>“Instead the practitioners and teachers of this discipline (if such it can be called) have ignored the study of success and failure in real life, have been incurious about the reasons for unexpected success, and are guided instead by principles derived from the behavior and appearance of towns, suburbs, tuberculosis sanatoria, fairs, and imaginary dream cities—from anything but cities themselves.”</a:t>
            </a:r>
          </a:p>
        </p:txBody>
      </p:sp>
    </p:spTree>
    <p:extLst>
      <p:ext uri="{BB962C8B-B14F-4D97-AF65-F5344CB8AC3E}">
        <p14:creationId xmlns:p14="http://schemas.microsoft.com/office/powerpoint/2010/main" val="1219602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F5790-B6E7-42EE-8151-BFA1BAB464B2}"/>
              </a:ext>
            </a:extLst>
          </p:cNvPr>
          <p:cNvSpPr>
            <a:spLocks noGrp="1"/>
          </p:cNvSpPr>
          <p:nvPr>
            <p:ph type="title"/>
          </p:nvPr>
        </p:nvSpPr>
        <p:spPr/>
        <p:txBody>
          <a:bodyPr/>
          <a:lstStyle/>
          <a:p>
            <a:r>
              <a:rPr lang="en-US" dirty="0"/>
              <a:t>The automobile is somewhat at fault here….</a:t>
            </a:r>
          </a:p>
        </p:txBody>
      </p:sp>
      <p:sp>
        <p:nvSpPr>
          <p:cNvPr id="3" name="Content Placeholder 2">
            <a:extLst>
              <a:ext uri="{FF2B5EF4-FFF2-40B4-BE49-F238E27FC236}">
                <a16:creationId xmlns:a16="http://schemas.microsoft.com/office/drawing/2014/main" id="{3AAEB118-178C-4DCF-B081-DCFC2CDA8619}"/>
              </a:ext>
            </a:extLst>
          </p:cNvPr>
          <p:cNvSpPr>
            <a:spLocks noGrp="1"/>
          </p:cNvSpPr>
          <p:nvPr>
            <p:ph idx="1"/>
          </p:nvPr>
        </p:nvSpPr>
        <p:spPr/>
        <p:txBody>
          <a:bodyPr/>
          <a:lstStyle/>
          <a:p>
            <a:r>
              <a:rPr lang="en-US" dirty="0"/>
              <a:t>As we have planned our cities around them (and look at Milwaukee, for example).</a:t>
            </a:r>
          </a:p>
          <a:p>
            <a:r>
              <a:rPr lang="en-US" dirty="0"/>
              <a:t>But the issue is bigger than that:</a:t>
            </a:r>
          </a:p>
          <a:p>
            <a:r>
              <a:rPr lang="en-US" dirty="0"/>
              <a:t>“How can you know what to try with traffic until you know how the city itself works, and what else it needs to do with its streets? You can’t.”</a:t>
            </a:r>
          </a:p>
          <a:p>
            <a:r>
              <a:rPr lang="en-US" dirty="0"/>
              <a:t>What else do streets do?</a:t>
            </a:r>
          </a:p>
        </p:txBody>
      </p:sp>
    </p:spTree>
    <p:extLst>
      <p:ext uri="{BB962C8B-B14F-4D97-AF65-F5344CB8AC3E}">
        <p14:creationId xmlns:p14="http://schemas.microsoft.com/office/powerpoint/2010/main" val="1206383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A85B9-F38B-4CA4-9139-028A3960BBB5}"/>
              </a:ext>
            </a:extLst>
          </p:cNvPr>
          <p:cNvSpPr>
            <a:spLocks noGrp="1"/>
          </p:cNvSpPr>
          <p:nvPr>
            <p:ph type="title"/>
          </p:nvPr>
        </p:nvSpPr>
        <p:spPr/>
        <p:txBody>
          <a:bodyPr/>
          <a:lstStyle/>
          <a:p>
            <a:r>
              <a:rPr lang="en-US" dirty="0"/>
              <a:t>But what do cities need?</a:t>
            </a:r>
          </a:p>
        </p:txBody>
      </p:sp>
      <p:sp>
        <p:nvSpPr>
          <p:cNvPr id="3" name="Content Placeholder 2">
            <a:extLst>
              <a:ext uri="{FF2B5EF4-FFF2-40B4-BE49-F238E27FC236}">
                <a16:creationId xmlns:a16="http://schemas.microsoft.com/office/drawing/2014/main" id="{BD953E7D-E1A7-4AE4-8AD9-63F4BF4FA901}"/>
              </a:ext>
            </a:extLst>
          </p:cNvPr>
          <p:cNvSpPr>
            <a:spLocks noGrp="1"/>
          </p:cNvSpPr>
          <p:nvPr>
            <p:ph idx="1"/>
          </p:nvPr>
        </p:nvSpPr>
        <p:spPr/>
        <p:txBody>
          <a:bodyPr/>
          <a:lstStyle/>
          <a:p>
            <a:r>
              <a:rPr lang="en-US" dirty="0"/>
              <a:t>“the need of cities for a most intricate and close-grained diversity of uses that give each other constant mutual support, both economically and socially.”</a:t>
            </a:r>
          </a:p>
          <a:p>
            <a:r>
              <a:rPr lang="en-US" dirty="0"/>
              <a:t>Sound familiar?</a:t>
            </a:r>
          </a:p>
        </p:txBody>
      </p:sp>
    </p:spTree>
    <p:extLst>
      <p:ext uri="{BB962C8B-B14F-4D97-AF65-F5344CB8AC3E}">
        <p14:creationId xmlns:p14="http://schemas.microsoft.com/office/powerpoint/2010/main" val="26208538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55D40-0C81-47EA-97AE-C5E0E37B909F}"/>
              </a:ext>
            </a:extLst>
          </p:cNvPr>
          <p:cNvSpPr>
            <a:spLocks noGrp="1"/>
          </p:cNvSpPr>
          <p:nvPr>
            <p:ph type="title"/>
          </p:nvPr>
        </p:nvSpPr>
        <p:spPr/>
        <p:txBody>
          <a:bodyPr/>
          <a:lstStyle/>
          <a:p>
            <a:r>
              <a:rPr lang="en-US" dirty="0"/>
              <a:t>Instead….</a:t>
            </a:r>
          </a:p>
        </p:txBody>
      </p:sp>
      <p:sp>
        <p:nvSpPr>
          <p:cNvPr id="3" name="Content Placeholder 2">
            <a:extLst>
              <a:ext uri="{FF2B5EF4-FFF2-40B4-BE49-F238E27FC236}">
                <a16:creationId xmlns:a16="http://schemas.microsoft.com/office/drawing/2014/main" id="{126E5BAC-418D-4BA2-A5A1-5006286B0E55}"/>
              </a:ext>
            </a:extLst>
          </p:cNvPr>
          <p:cNvSpPr>
            <a:spLocks noGrp="1"/>
          </p:cNvSpPr>
          <p:nvPr>
            <p:ph idx="1"/>
          </p:nvPr>
        </p:nvSpPr>
        <p:spPr/>
        <p:txBody>
          <a:bodyPr/>
          <a:lstStyle/>
          <a:p>
            <a:r>
              <a:rPr lang="en-US" dirty="0"/>
              <a:t>The city of the mid-twentieth century was a “Great Blight of Dullness.”</a:t>
            </a:r>
          </a:p>
          <a:p>
            <a:r>
              <a:rPr lang="en-US" dirty="0"/>
              <a:t>(Similar to the suburb, which it was trying to replicate).</a:t>
            </a:r>
          </a:p>
          <a:p>
            <a:r>
              <a:rPr lang="en-US" dirty="0"/>
              <a:t>So how to address this?</a:t>
            </a:r>
          </a:p>
          <a:p>
            <a:endParaRPr lang="en-US" dirty="0"/>
          </a:p>
        </p:txBody>
      </p:sp>
    </p:spTree>
    <p:extLst>
      <p:ext uri="{BB962C8B-B14F-4D97-AF65-F5344CB8AC3E}">
        <p14:creationId xmlns:p14="http://schemas.microsoft.com/office/powerpoint/2010/main" val="34266362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759AF-612F-4CEE-8C87-8686A858CC87}"/>
              </a:ext>
            </a:extLst>
          </p:cNvPr>
          <p:cNvSpPr>
            <a:spLocks noGrp="1"/>
          </p:cNvSpPr>
          <p:nvPr>
            <p:ph type="title"/>
          </p:nvPr>
        </p:nvSpPr>
        <p:spPr/>
        <p:txBody>
          <a:bodyPr/>
          <a:lstStyle/>
          <a:p>
            <a:r>
              <a:rPr lang="en-US" dirty="0"/>
              <a:t>Fight the dullness!</a:t>
            </a:r>
          </a:p>
        </p:txBody>
      </p:sp>
      <p:sp>
        <p:nvSpPr>
          <p:cNvPr id="3" name="Content Placeholder 2">
            <a:extLst>
              <a:ext uri="{FF2B5EF4-FFF2-40B4-BE49-F238E27FC236}">
                <a16:creationId xmlns:a16="http://schemas.microsoft.com/office/drawing/2014/main" id="{25D2EDBE-456B-4BD0-AF3F-11371C26F63B}"/>
              </a:ext>
            </a:extLst>
          </p:cNvPr>
          <p:cNvSpPr>
            <a:spLocks noGrp="1"/>
          </p:cNvSpPr>
          <p:nvPr>
            <p:ph idx="1"/>
          </p:nvPr>
        </p:nvSpPr>
        <p:spPr/>
        <p:txBody>
          <a:bodyPr/>
          <a:lstStyle/>
          <a:p>
            <a:r>
              <a:rPr lang="en-US" dirty="0"/>
              <a:t>In light of such sterile environments, Jacobs wrote of the value of urban “Eye-catchers,” spaces that provided color to their drab surroundings. “Some eye-catchers,” Jacobs found, “are eye-catchers just by virtue of </a:t>
            </a:r>
            <a:r>
              <a:rPr lang="en-US" i="1" dirty="0"/>
              <a:t>what</a:t>
            </a:r>
            <a:r>
              <a:rPr lang="en-US" dirty="0"/>
              <a:t> they are…Other eye-catchers, however, are eye-catchers because of precisely </a:t>
            </a:r>
            <a:r>
              <a:rPr lang="en-US" i="1" dirty="0"/>
              <a:t>where</a:t>
            </a:r>
            <a:r>
              <a:rPr lang="en-US" dirty="0"/>
              <a:t> they are,” with both types being valuable to a city’s built environment.</a:t>
            </a:r>
          </a:p>
          <a:p>
            <a:r>
              <a:rPr lang="en-US" dirty="0"/>
              <a:t>Again, sound familiar?</a:t>
            </a:r>
          </a:p>
        </p:txBody>
      </p:sp>
    </p:spTree>
    <p:extLst>
      <p:ext uri="{BB962C8B-B14F-4D97-AF65-F5344CB8AC3E}">
        <p14:creationId xmlns:p14="http://schemas.microsoft.com/office/powerpoint/2010/main" val="2994153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C1353-497E-41BF-8D4A-6FBDDBACB308}"/>
              </a:ext>
            </a:extLst>
          </p:cNvPr>
          <p:cNvSpPr>
            <a:spLocks noGrp="1"/>
          </p:cNvSpPr>
          <p:nvPr>
            <p:ph type="title"/>
          </p:nvPr>
        </p:nvSpPr>
        <p:spPr/>
        <p:txBody>
          <a:bodyPr/>
          <a:lstStyle/>
          <a:p>
            <a:r>
              <a:rPr lang="en-US" dirty="0"/>
              <a:t>Move away from single-use spaces….</a:t>
            </a:r>
          </a:p>
        </p:txBody>
      </p:sp>
      <p:pic>
        <p:nvPicPr>
          <p:cNvPr id="6146" name="Picture 2" descr="The City as a Project | Superblock Urbanism: Chicago's Elastic ...">
            <a:extLst>
              <a:ext uri="{FF2B5EF4-FFF2-40B4-BE49-F238E27FC236}">
                <a16:creationId xmlns:a16="http://schemas.microsoft.com/office/drawing/2014/main" id="{C4D56667-919A-4015-BD3D-DCE7E78F12B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97541" y="1627465"/>
            <a:ext cx="7180976" cy="425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10628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90234-2E79-4A2C-A911-197A342BC3CB}"/>
              </a:ext>
            </a:extLst>
          </p:cNvPr>
          <p:cNvSpPr>
            <a:spLocks noGrp="1"/>
          </p:cNvSpPr>
          <p:nvPr>
            <p:ph type="title"/>
          </p:nvPr>
        </p:nvSpPr>
        <p:spPr/>
        <p:txBody>
          <a:bodyPr/>
          <a:lstStyle/>
          <a:p>
            <a:r>
              <a:rPr lang="en-US" dirty="0"/>
              <a:t>To Jacobs….</a:t>
            </a:r>
          </a:p>
        </p:txBody>
      </p:sp>
      <p:sp>
        <p:nvSpPr>
          <p:cNvPr id="3" name="Content Placeholder 2">
            <a:extLst>
              <a:ext uri="{FF2B5EF4-FFF2-40B4-BE49-F238E27FC236}">
                <a16:creationId xmlns:a16="http://schemas.microsoft.com/office/drawing/2014/main" id="{9AC1E6A0-A3C0-409F-9A88-F7C43752723B}"/>
              </a:ext>
            </a:extLst>
          </p:cNvPr>
          <p:cNvSpPr>
            <a:spLocks noGrp="1"/>
          </p:cNvSpPr>
          <p:nvPr>
            <p:ph idx="1"/>
          </p:nvPr>
        </p:nvSpPr>
        <p:spPr/>
        <p:txBody>
          <a:bodyPr>
            <a:normAutofit fontScale="92500" lnSpcReduction="20000"/>
          </a:bodyPr>
          <a:lstStyle/>
          <a:p>
            <a:r>
              <a:rPr lang="en-US" dirty="0"/>
              <a:t>Single-use spaces, often maintained through deliberate zoning restrictions, only worked to create dead zones, or places where people did not want to congregate. </a:t>
            </a:r>
          </a:p>
          <a:p>
            <a:r>
              <a:rPr lang="en-US" dirty="0"/>
              <a:t>Public housing in American cities, with its rejection of mixed-use planning, provided ample evidence for Jacobs here. To counter such damaging social isolation, “Effective diversity of use, drawing deliberately a sequence of diversified users, must be deliberately introduced” into public urban spaces. </a:t>
            </a:r>
          </a:p>
          <a:p>
            <a:r>
              <a:rPr lang="en-US" dirty="0"/>
              <a:t>This meant that the city should be working to create spaces that hosted such diverse activities as ice skating, washing bikes, roasting pigs(!), and street vending of a variety of products. </a:t>
            </a:r>
          </a:p>
          <a:p>
            <a:r>
              <a:rPr lang="en-US" dirty="0"/>
              <a:t>Such “Deliberate street arrangements for vendors can be full of life, attraction and interest,” and, as Jacobs argued, would bring together a remarkable mix of disparate city dwellers.</a:t>
            </a:r>
          </a:p>
          <a:p>
            <a:r>
              <a:rPr lang="en-US" dirty="0"/>
              <a:t>THIS is why creative placemaking draws from her work….</a:t>
            </a:r>
          </a:p>
        </p:txBody>
      </p:sp>
    </p:spTree>
    <p:extLst>
      <p:ext uri="{BB962C8B-B14F-4D97-AF65-F5344CB8AC3E}">
        <p14:creationId xmlns:p14="http://schemas.microsoft.com/office/powerpoint/2010/main" val="15590452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ED8E5-77CE-4812-89FE-1C6B5EA13B4B}"/>
              </a:ext>
            </a:extLst>
          </p:cNvPr>
          <p:cNvSpPr>
            <a:spLocks noGrp="1"/>
          </p:cNvSpPr>
          <p:nvPr>
            <p:ph type="title"/>
          </p:nvPr>
        </p:nvSpPr>
        <p:spPr/>
        <p:txBody>
          <a:bodyPr/>
          <a:lstStyle/>
          <a:p>
            <a:r>
              <a:rPr lang="en-US" dirty="0"/>
              <a:t>And a place for old buildings….</a:t>
            </a:r>
          </a:p>
        </p:txBody>
      </p:sp>
      <p:sp>
        <p:nvSpPr>
          <p:cNvPr id="3" name="Content Placeholder 2">
            <a:extLst>
              <a:ext uri="{FF2B5EF4-FFF2-40B4-BE49-F238E27FC236}">
                <a16:creationId xmlns:a16="http://schemas.microsoft.com/office/drawing/2014/main" id="{69977EA1-E7F4-4067-AB8F-8B32A76F8A05}"/>
              </a:ext>
            </a:extLst>
          </p:cNvPr>
          <p:cNvSpPr>
            <a:spLocks noGrp="1"/>
          </p:cNvSpPr>
          <p:nvPr>
            <p:ph idx="1"/>
          </p:nvPr>
        </p:nvSpPr>
        <p:spPr/>
        <p:txBody>
          <a:bodyPr/>
          <a:lstStyle/>
          <a:p>
            <a:r>
              <a:rPr lang="en-US" dirty="0"/>
              <a:t>Old buildings, previously seen as blight, were recast by Jacobs as spaces of opportunity. </a:t>
            </a:r>
          </a:p>
          <a:p>
            <a:r>
              <a:rPr lang="en-US" dirty="0"/>
              <a:t>And she was not simply advocating for the use of “museum-piece” old buildings, though such structures could be culturally significant and therefore useful to a community’s overall health. Jacobs also saw great value in maintaining “a good lot of plain, ordinary, low-value old buildings, including some rundown old buildings.” </a:t>
            </a:r>
          </a:p>
          <a:p>
            <a:r>
              <a:rPr lang="en-US" dirty="0"/>
              <a:t>These buildings, with their low cost of entry, would allow all sorts of enterprises to literally set up shop.</a:t>
            </a:r>
          </a:p>
        </p:txBody>
      </p:sp>
    </p:spTree>
    <p:extLst>
      <p:ext uri="{BB962C8B-B14F-4D97-AF65-F5344CB8AC3E}">
        <p14:creationId xmlns:p14="http://schemas.microsoft.com/office/powerpoint/2010/main" val="8605129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21B56-65D8-49AA-B01D-DE6BEF258AC5}"/>
              </a:ext>
            </a:extLst>
          </p:cNvPr>
          <p:cNvSpPr>
            <a:spLocks noGrp="1"/>
          </p:cNvSpPr>
          <p:nvPr>
            <p:ph type="title"/>
          </p:nvPr>
        </p:nvSpPr>
        <p:spPr/>
        <p:txBody>
          <a:bodyPr/>
          <a:lstStyle/>
          <a:p>
            <a:r>
              <a:rPr lang="en-US" dirty="0"/>
              <a:t>This is adaptive reuse….</a:t>
            </a:r>
          </a:p>
        </p:txBody>
      </p:sp>
      <p:sp>
        <p:nvSpPr>
          <p:cNvPr id="3" name="Content Placeholder 2">
            <a:extLst>
              <a:ext uri="{FF2B5EF4-FFF2-40B4-BE49-F238E27FC236}">
                <a16:creationId xmlns:a16="http://schemas.microsoft.com/office/drawing/2014/main" id="{5AD5D84A-745D-49CF-8888-A46330C85F89}"/>
              </a:ext>
            </a:extLst>
          </p:cNvPr>
          <p:cNvSpPr>
            <a:spLocks noGrp="1"/>
          </p:cNvSpPr>
          <p:nvPr>
            <p:ph idx="1"/>
          </p:nvPr>
        </p:nvSpPr>
        <p:spPr/>
        <p:txBody>
          <a:bodyPr/>
          <a:lstStyle/>
          <a:p>
            <a:r>
              <a:rPr lang="en-US" dirty="0"/>
              <a:t>Or old buildings being used for entirely new purposes</a:t>
            </a:r>
          </a:p>
          <a:p>
            <a:r>
              <a:rPr lang="en-US" dirty="0"/>
              <a:t>Such urban spaces should be thought of as the logical birth places for new entrepreneurial endeavors. It was in such repurposed spaces that small-scale start-up firms could plant their roots. “Wherever lively and popular parts of cities are found,” Jacob found, “the small [enterprises] much outnumber the large.” Perhaps more importantly, these spaces allowed for creativity and innovation to be developed by those often priced out of big cities. </a:t>
            </a:r>
          </a:p>
          <a:p>
            <a:r>
              <a:rPr lang="en-US" dirty="0"/>
              <a:t>Such environments, Jacobs concluded, “</a:t>
            </a:r>
            <a:r>
              <a:rPr lang="en-US" i="1" dirty="0"/>
              <a:t>are</a:t>
            </a:r>
            <a:r>
              <a:rPr lang="en-US" dirty="0"/>
              <a:t> natural generators of diversity and prolific incubators of new enterprises and ideas of all kinds.”</a:t>
            </a:r>
          </a:p>
          <a:p>
            <a:r>
              <a:rPr lang="en-US" dirty="0"/>
              <a:t>The roots of placemaking as </a:t>
            </a:r>
            <a:r>
              <a:rPr lang="en-US" u="sng" dirty="0"/>
              <a:t>economic</a:t>
            </a:r>
            <a:r>
              <a:rPr lang="en-US" dirty="0"/>
              <a:t> development?</a:t>
            </a:r>
          </a:p>
          <a:p>
            <a:endParaRPr lang="en-US" dirty="0"/>
          </a:p>
        </p:txBody>
      </p:sp>
    </p:spTree>
    <p:extLst>
      <p:ext uri="{BB962C8B-B14F-4D97-AF65-F5344CB8AC3E}">
        <p14:creationId xmlns:p14="http://schemas.microsoft.com/office/powerpoint/2010/main" val="33803686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5E3AC-D6DE-4330-824E-25D71AA44BC8}"/>
              </a:ext>
            </a:extLst>
          </p:cNvPr>
          <p:cNvSpPr>
            <a:spLocks noGrp="1"/>
          </p:cNvSpPr>
          <p:nvPr>
            <p:ph type="title"/>
          </p:nvPr>
        </p:nvSpPr>
        <p:spPr/>
        <p:txBody>
          <a:bodyPr/>
          <a:lstStyle/>
          <a:p>
            <a:r>
              <a:rPr lang="en-US" dirty="0"/>
              <a:t>And such activity….</a:t>
            </a:r>
          </a:p>
        </p:txBody>
      </p:sp>
      <p:sp>
        <p:nvSpPr>
          <p:cNvPr id="3" name="Content Placeholder 2">
            <a:extLst>
              <a:ext uri="{FF2B5EF4-FFF2-40B4-BE49-F238E27FC236}">
                <a16:creationId xmlns:a16="http://schemas.microsoft.com/office/drawing/2014/main" id="{18A69FEC-0AD4-4E1A-866E-9ACA2374C731}"/>
              </a:ext>
            </a:extLst>
          </p:cNvPr>
          <p:cNvSpPr>
            <a:spLocks noGrp="1"/>
          </p:cNvSpPr>
          <p:nvPr>
            <p:ph idx="1"/>
          </p:nvPr>
        </p:nvSpPr>
        <p:spPr/>
        <p:txBody>
          <a:bodyPr/>
          <a:lstStyle/>
          <a:p>
            <a:r>
              <a:rPr lang="en-US" dirty="0"/>
              <a:t>Gave new use to both streets and sidewalks.</a:t>
            </a:r>
          </a:p>
          <a:p>
            <a:r>
              <a:rPr lang="en-US" dirty="0"/>
              <a:t>How do we usually think about such spaces?</a:t>
            </a:r>
          </a:p>
          <a:p>
            <a:r>
              <a:rPr lang="en-US" dirty="0"/>
              <a:t>And how might Jacobs?</a:t>
            </a:r>
          </a:p>
          <a:p>
            <a:r>
              <a:rPr lang="en-US" dirty="0"/>
              <a:t>They put “eyes upon the street.”</a:t>
            </a:r>
          </a:p>
          <a:p>
            <a:r>
              <a:rPr lang="en-US" dirty="0"/>
              <a:t>“A well-used city street is apt to be a safe street. A deserted city street is apt to be unsafe.”</a:t>
            </a:r>
          </a:p>
          <a:p>
            <a:r>
              <a:rPr lang="en-US" dirty="0"/>
              <a:t>Remember Ann </a:t>
            </a:r>
            <a:r>
              <a:rPr lang="en-US" dirty="0" err="1"/>
              <a:t>Markusen</a:t>
            </a:r>
            <a:r>
              <a:rPr lang="en-US" dirty="0"/>
              <a:t> talking about placemaking and public safety…..</a:t>
            </a:r>
          </a:p>
          <a:p>
            <a:endParaRPr lang="en-US" dirty="0"/>
          </a:p>
          <a:p>
            <a:endParaRPr lang="en-US" dirty="0"/>
          </a:p>
        </p:txBody>
      </p:sp>
    </p:spTree>
    <p:extLst>
      <p:ext uri="{BB962C8B-B14F-4D97-AF65-F5344CB8AC3E}">
        <p14:creationId xmlns:p14="http://schemas.microsoft.com/office/powerpoint/2010/main" val="15645949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273B1-44A5-490F-BC5F-161EFF51C36D}"/>
              </a:ext>
            </a:extLst>
          </p:cNvPr>
          <p:cNvSpPr>
            <a:spLocks noGrp="1"/>
          </p:cNvSpPr>
          <p:nvPr>
            <p:ph type="title"/>
          </p:nvPr>
        </p:nvSpPr>
        <p:spPr/>
        <p:txBody>
          <a:bodyPr/>
          <a:lstStyle/>
          <a:p>
            <a:r>
              <a:rPr lang="en-US" dirty="0"/>
              <a:t>Through Whyte and Jacobs – what placemaking isn’t…..</a:t>
            </a:r>
          </a:p>
        </p:txBody>
      </p:sp>
      <p:pic>
        <p:nvPicPr>
          <p:cNvPr id="7170" name="Picture 2" descr="Things That Have Helped to Destroy America's Social Cohesion (Part ...">
            <a:extLst>
              <a:ext uri="{FF2B5EF4-FFF2-40B4-BE49-F238E27FC236}">
                <a16:creationId xmlns:a16="http://schemas.microsoft.com/office/drawing/2014/main" id="{48C172D8-793C-461F-8B3E-BCC1D3BD5A85}"/>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786855" y="2126222"/>
            <a:ext cx="5115595" cy="3712516"/>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Brooklyn Heights History: Urban Renewal Part 2 | Brooklyn Heights Blog">
            <a:extLst>
              <a:ext uri="{FF2B5EF4-FFF2-40B4-BE49-F238E27FC236}">
                <a16:creationId xmlns:a16="http://schemas.microsoft.com/office/drawing/2014/main" id="{51827409-C603-41AB-9810-380F5647240A}"/>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191375" y="2126222"/>
            <a:ext cx="4536434" cy="3712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09201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EA954-F7FA-4DA6-9390-B7D78933B363}"/>
              </a:ext>
            </a:extLst>
          </p:cNvPr>
          <p:cNvSpPr>
            <a:spLocks noGrp="1"/>
          </p:cNvSpPr>
          <p:nvPr>
            <p:ph type="title"/>
          </p:nvPr>
        </p:nvSpPr>
        <p:spPr/>
        <p:txBody>
          <a:bodyPr/>
          <a:lstStyle/>
          <a:p>
            <a:r>
              <a:rPr lang="en-US" dirty="0"/>
              <a:t>Through Jacobs – what it starts to be….</a:t>
            </a:r>
          </a:p>
        </p:txBody>
      </p:sp>
      <p:pic>
        <p:nvPicPr>
          <p:cNvPr id="8194" name="Picture 2" descr="Jane Jacobs was right | CNU">
            <a:extLst>
              <a:ext uri="{FF2B5EF4-FFF2-40B4-BE49-F238E27FC236}">
                <a16:creationId xmlns:a16="http://schemas.microsoft.com/office/drawing/2014/main" id="{6CF74CA2-63C9-42D4-A062-F4A881B2B6D3}"/>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669409" y="2126222"/>
            <a:ext cx="5233041" cy="377762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MoMA PS1 Archives | MoMA">
            <a:extLst>
              <a:ext uri="{FF2B5EF4-FFF2-40B4-BE49-F238E27FC236}">
                <a16:creationId xmlns:a16="http://schemas.microsoft.com/office/drawing/2014/main" id="{BAD2E4E6-1BCE-4B4C-A074-958B42372DC3}"/>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191374" y="2092666"/>
            <a:ext cx="4578379" cy="3777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08496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B7E315-4BE7-4894-AE12-33E44C8D62AC}"/>
              </a:ext>
            </a:extLst>
          </p:cNvPr>
          <p:cNvSpPr>
            <a:spLocks noGrp="1"/>
          </p:cNvSpPr>
          <p:nvPr>
            <p:ph type="title"/>
          </p:nvPr>
        </p:nvSpPr>
        <p:spPr/>
        <p:txBody>
          <a:bodyPr/>
          <a:lstStyle/>
          <a:p>
            <a:r>
              <a:rPr lang="en-US" dirty="0"/>
              <a:t>Questions? Thoughts? Examples?</a:t>
            </a:r>
          </a:p>
        </p:txBody>
      </p:sp>
      <p:pic>
        <p:nvPicPr>
          <p:cNvPr id="9218" name="Picture 2" descr="You Can Have a Sleepover in the Old Pabst Blue Ribbon Brewery">
            <a:extLst>
              <a:ext uri="{FF2B5EF4-FFF2-40B4-BE49-F238E27FC236}">
                <a16:creationId xmlns:a16="http://schemas.microsoft.com/office/drawing/2014/main" id="{F036D138-6A66-48A7-8DCC-F887B731059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92850" y="1905000"/>
            <a:ext cx="6716888" cy="377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1856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2B86D-0DAE-4168-AC94-1EAE891BD532}"/>
              </a:ext>
            </a:extLst>
          </p:cNvPr>
          <p:cNvSpPr>
            <a:spLocks noGrp="1"/>
          </p:cNvSpPr>
          <p:nvPr>
            <p:ph type="title"/>
          </p:nvPr>
        </p:nvSpPr>
        <p:spPr/>
        <p:txBody>
          <a:bodyPr/>
          <a:lstStyle/>
          <a:p>
            <a:r>
              <a:rPr lang="en-US" dirty="0"/>
              <a:t>A word (or two) on servant-leadership projects….</a:t>
            </a:r>
          </a:p>
        </p:txBody>
      </p:sp>
      <p:sp>
        <p:nvSpPr>
          <p:cNvPr id="3" name="Content Placeholder 2">
            <a:extLst>
              <a:ext uri="{FF2B5EF4-FFF2-40B4-BE49-F238E27FC236}">
                <a16:creationId xmlns:a16="http://schemas.microsoft.com/office/drawing/2014/main" id="{D1A9544A-01AC-45D4-A4B7-3957FB76772C}"/>
              </a:ext>
            </a:extLst>
          </p:cNvPr>
          <p:cNvSpPr>
            <a:spLocks noGrp="1"/>
          </p:cNvSpPr>
          <p:nvPr>
            <p:ph idx="1"/>
          </p:nvPr>
        </p:nvSpPr>
        <p:spPr/>
        <p:txBody>
          <a:bodyPr/>
          <a:lstStyle/>
          <a:p>
            <a:r>
              <a:rPr lang="en-US" dirty="0"/>
              <a:t>Walnut Way</a:t>
            </a:r>
          </a:p>
          <a:p>
            <a:r>
              <a:rPr lang="en-US" dirty="0" err="1"/>
              <a:t>MacCanon</a:t>
            </a:r>
            <a:r>
              <a:rPr lang="en-US" dirty="0"/>
              <a:t> Brown Homeless Sanctuary</a:t>
            </a:r>
          </a:p>
          <a:p>
            <a:r>
              <a:rPr lang="en-US" dirty="0"/>
              <a:t>Adams Garden Park</a:t>
            </a:r>
          </a:p>
          <a:p>
            <a:r>
              <a:rPr lang="en-US" dirty="0"/>
              <a:t>“This is Milwaukee” project</a:t>
            </a:r>
          </a:p>
        </p:txBody>
      </p:sp>
    </p:spTree>
    <p:extLst>
      <p:ext uri="{BB962C8B-B14F-4D97-AF65-F5344CB8AC3E}">
        <p14:creationId xmlns:p14="http://schemas.microsoft.com/office/powerpoint/2010/main" val="42322900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6DD099-822E-4F90-A9DA-5C8B1C79B630}"/>
              </a:ext>
            </a:extLst>
          </p:cNvPr>
          <p:cNvSpPr>
            <a:spLocks noGrp="1"/>
          </p:cNvSpPr>
          <p:nvPr>
            <p:ph type="title"/>
          </p:nvPr>
        </p:nvSpPr>
        <p:spPr/>
        <p:txBody>
          <a:bodyPr/>
          <a:lstStyle/>
          <a:p>
            <a:r>
              <a:rPr lang="en-US" dirty="0"/>
              <a:t>Walnut Way….</a:t>
            </a:r>
          </a:p>
        </p:txBody>
      </p:sp>
      <p:sp>
        <p:nvSpPr>
          <p:cNvPr id="6" name="Content Placeholder 5">
            <a:extLst>
              <a:ext uri="{FF2B5EF4-FFF2-40B4-BE49-F238E27FC236}">
                <a16:creationId xmlns:a16="http://schemas.microsoft.com/office/drawing/2014/main" id="{C786F555-C41C-43FC-80C8-6004500D5171}"/>
              </a:ext>
            </a:extLst>
          </p:cNvPr>
          <p:cNvSpPr>
            <a:spLocks noGrp="1"/>
          </p:cNvSpPr>
          <p:nvPr>
            <p:ph sz="half" idx="2"/>
          </p:nvPr>
        </p:nvSpPr>
        <p:spPr/>
        <p:txBody>
          <a:bodyPr>
            <a:normAutofit fontScale="85000" lnSpcReduction="10000"/>
          </a:bodyPr>
          <a:lstStyle/>
          <a:p>
            <a:r>
              <a:rPr lang="en-US" dirty="0"/>
              <a:t>Health and mental health services available online as well as in-person </a:t>
            </a:r>
          </a:p>
          <a:p>
            <a:r>
              <a:rPr lang="en-US" dirty="0"/>
              <a:t>• An accessible online marketplace focused on neighborhood businesses </a:t>
            </a:r>
          </a:p>
          <a:p>
            <a:r>
              <a:rPr lang="en-US" dirty="0"/>
              <a:t>• An online approach to community engagement and organizing </a:t>
            </a:r>
          </a:p>
          <a:p>
            <a:r>
              <a:rPr lang="en-US" dirty="0"/>
              <a:t>• Accessible technology to connect neighbors and resources </a:t>
            </a:r>
          </a:p>
          <a:p>
            <a:r>
              <a:rPr lang="en-US" dirty="0"/>
              <a:t>• A technology platform that can integrate CWB’s multiple services and networks </a:t>
            </a:r>
          </a:p>
          <a:p>
            <a:r>
              <a:rPr lang="en-US" dirty="0"/>
              <a:t>• A micro loan/grant program to sustain entrepreneurial activity and address emergency needs</a:t>
            </a:r>
          </a:p>
        </p:txBody>
      </p:sp>
      <p:pic>
        <p:nvPicPr>
          <p:cNvPr id="10242" name="Picture 2" descr="The Commons – Walnut Way">
            <a:extLst>
              <a:ext uri="{FF2B5EF4-FFF2-40B4-BE49-F238E27FC236}">
                <a16:creationId xmlns:a16="http://schemas.microsoft.com/office/drawing/2014/main" id="{9651C8C5-EB92-4739-A2F8-DD24190681E8}"/>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139193" y="2126222"/>
            <a:ext cx="4228040" cy="3469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84023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4D52C-B4BB-46AD-9B0A-E42ED91CA6BA}"/>
              </a:ext>
            </a:extLst>
          </p:cNvPr>
          <p:cNvSpPr>
            <a:spLocks noGrp="1"/>
          </p:cNvSpPr>
          <p:nvPr>
            <p:ph type="title"/>
          </p:nvPr>
        </p:nvSpPr>
        <p:spPr/>
        <p:txBody>
          <a:bodyPr/>
          <a:lstStyle/>
          <a:p>
            <a:r>
              <a:rPr lang="en-US" dirty="0" err="1"/>
              <a:t>MacCanon</a:t>
            </a:r>
            <a:r>
              <a:rPr lang="en-US" dirty="0"/>
              <a:t> Brown Homeless Sanctuary</a:t>
            </a:r>
          </a:p>
        </p:txBody>
      </p:sp>
      <p:pic>
        <p:nvPicPr>
          <p:cNvPr id="11266" name="Picture 2" descr="Work Begins on MacCanon Brown Homeless Sanctuary - Shepherd Express">
            <a:extLst>
              <a:ext uri="{FF2B5EF4-FFF2-40B4-BE49-F238E27FC236}">
                <a16:creationId xmlns:a16="http://schemas.microsoft.com/office/drawing/2014/main" id="{BBB8BF26-C904-4BE5-8554-16A9ADF65806}"/>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147582" y="2133600"/>
            <a:ext cx="4452605" cy="377825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The Veteran Village – Veterans Outreach Of Wisconsin">
            <a:extLst>
              <a:ext uri="{FF2B5EF4-FFF2-40B4-BE49-F238E27FC236}">
                <a16:creationId xmlns:a16="http://schemas.microsoft.com/office/drawing/2014/main" id="{27B63B87-0DAF-4EA2-93CE-4B6B2EAFE469}"/>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055141" y="2133600"/>
            <a:ext cx="4689445" cy="3679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53395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F4B02-54DC-4203-8AA4-1E52F2DC44D4}"/>
              </a:ext>
            </a:extLst>
          </p:cNvPr>
          <p:cNvSpPr>
            <a:spLocks noGrp="1"/>
          </p:cNvSpPr>
          <p:nvPr>
            <p:ph type="title"/>
          </p:nvPr>
        </p:nvSpPr>
        <p:spPr/>
        <p:txBody>
          <a:bodyPr/>
          <a:lstStyle/>
          <a:p>
            <a:r>
              <a:rPr lang="en-US" dirty="0"/>
              <a:t>And brings in this as well….</a:t>
            </a:r>
          </a:p>
        </p:txBody>
      </p:sp>
      <p:pic>
        <p:nvPicPr>
          <p:cNvPr id="12290" name="Picture 2" descr="MSOE students, volunteers convert vacant lot near 24th and Center ...">
            <a:extLst>
              <a:ext uri="{FF2B5EF4-FFF2-40B4-BE49-F238E27FC236}">
                <a16:creationId xmlns:a16="http://schemas.microsoft.com/office/drawing/2014/main" id="{4EDAA504-C252-4AFB-9450-D428FBECB49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464" y="2074877"/>
            <a:ext cx="6716888" cy="377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71472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6A537D-8950-44BB-88B3-7E334DFA7AEF}"/>
              </a:ext>
            </a:extLst>
          </p:cNvPr>
          <p:cNvSpPr>
            <a:spLocks noGrp="1"/>
          </p:cNvSpPr>
          <p:nvPr>
            <p:ph type="title"/>
          </p:nvPr>
        </p:nvSpPr>
        <p:spPr/>
        <p:txBody>
          <a:bodyPr/>
          <a:lstStyle/>
          <a:p>
            <a:r>
              <a:rPr lang="en-US" dirty="0"/>
              <a:t>Adams Garden Park</a:t>
            </a:r>
          </a:p>
        </p:txBody>
      </p:sp>
      <p:sp>
        <p:nvSpPr>
          <p:cNvPr id="6" name="Content Placeholder 5">
            <a:extLst>
              <a:ext uri="{FF2B5EF4-FFF2-40B4-BE49-F238E27FC236}">
                <a16:creationId xmlns:a16="http://schemas.microsoft.com/office/drawing/2014/main" id="{614746AB-20AE-4B6D-B675-20EEE761DAFD}"/>
              </a:ext>
            </a:extLst>
          </p:cNvPr>
          <p:cNvSpPr>
            <a:spLocks noGrp="1"/>
          </p:cNvSpPr>
          <p:nvPr>
            <p:ph sz="half" idx="2"/>
          </p:nvPr>
        </p:nvSpPr>
        <p:spPr/>
        <p:txBody>
          <a:bodyPr/>
          <a:lstStyle/>
          <a:p>
            <a:r>
              <a:rPr lang="en-US" dirty="0"/>
              <a:t>Research, document, and potentially display the history of the building and the surrounding community….</a:t>
            </a:r>
          </a:p>
        </p:txBody>
      </p:sp>
      <p:pic>
        <p:nvPicPr>
          <p:cNvPr id="13314" name="Picture 2" descr="Adams Garden Park expected to open by summer - OnMilwaukee">
            <a:extLst>
              <a:ext uri="{FF2B5EF4-FFF2-40B4-BE49-F238E27FC236}">
                <a16:creationId xmlns:a16="http://schemas.microsoft.com/office/drawing/2014/main" id="{7F17AF82-470A-447D-8A36-A711BA924E70}"/>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589213" y="2126222"/>
            <a:ext cx="4313237" cy="3777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23889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B690A-A8F3-4C9F-A14B-9440D47C0C81}"/>
              </a:ext>
            </a:extLst>
          </p:cNvPr>
          <p:cNvSpPr>
            <a:spLocks noGrp="1"/>
          </p:cNvSpPr>
          <p:nvPr>
            <p:ph type="title"/>
          </p:nvPr>
        </p:nvSpPr>
        <p:spPr/>
        <p:txBody>
          <a:bodyPr/>
          <a:lstStyle/>
          <a:p>
            <a:r>
              <a:rPr lang="en-US" dirty="0"/>
              <a:t>“This is Milwaukee” project</a:t>
            </a:r>
          </a:p>
        </p:txBody>
      </p:sp>
      <p:sp>
        <p:nvSpPr>
          <p:cNvPr id="4" name="Content Placeholder 3">
            <a:extLst>
              <a:ext uri="{FF2B5EF4-FFF2-40B4-BE49-F238E27FC236}">
                <a16:creationId xmlns:a16="http://schemas.microsoft.com/office/drawing/2014/main" id="{C5160653-E1A1-488A-AA4D-A61EC29AD921}"/>
              </a:ext>
            </a:extLst>
          </p:cNvPr>
          <p:cNvSpPr>
            <a:spLocks noGrp="1"/>
          </p:cNvSpPr>
          <p:nvPr>
            <p:ph sz="half" idx="2"/>
          </p:nvPr>
        </p:nvSpPr>
        <p:spPr/>
        <p:txBody>
          <a:bodyPr/>
          <a:lstStyle/>
          <a:p>
            <a:r>
              <a:rPr lang="en-US" dirty="0"/>
              <a:t>“We have interviewed nearly 100 Milwaukeeans who embody the notion of citizenship. Our project is a direct encounter with those individuals, many of whom are doing heroic work for our city right now. What does democracy look like here?”</a:t>
            </a:r>
          </a:p>
          <a:p>
            <a:r>
              <a:rPr lang="en-US" dirty="0"/>
              <a:t>How to get word out regarding the project in the pandemic era?</a:t>
            </a:r>
          </a:p>
        </p:txBody>
      </p:sp>
      <p:pic>
        <p:nvPicPr>
          <p:cNvPr id="14338" name="Picture 2">
            <a:extLst>
              <a:ext uri="{FF2B5EF4-FFF2-40B4-BE49-F238E27FC236}">
                <a16:creationId xmlns:a16="http://schemas.microsoft.com/office/drawing/2014/main" id="{DA427270-454A-4C77-ABCA-13493CC9025B}"/>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986481" y="2223084"/>
            <a:ext cx="3283350" cy="3498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7102538"/>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172</TotalTime>
  <Words>2125</Words>
  <Application>Microsoft Office PowerPoint</Application>
  <PresentationFormat>Widescreen</PresentationFormat>
  <Paragraphs>125</Paragraphs>
  <Slides>40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Century Gothic</vt:lpstr>
      <vt:lpstr>Wingdings 3</vt:lpstr>
      <vt:lpstr>Wisp</vt:lpstr>
      <vt:lpstr>The Deep Roots of Creative Placemaking</vt:lpstr>
      <vt:lpstr>Both of these pieces…..</vt:lpstr>
      <vt:lpstr>William H. Whyte</vt:lpstr>
      <vt:lpstr>Organization Man</vt:lpstr>
      <vt:lpstr>And the post-World War II rise….</vt:lpstr>
      <vt:lpstr>Repercussions of this?</vt:lpstr>
      <vt:lpstr>From the Protestant Ethic….</vt:lpstr>
      <vt:lpstr>And it serves to control….</vt:lpstr>
      <vt:lpstr>But why does this matter to us?</vt:lpstr>
      <vt:lpstr>How do we think about the (1950s) suburbs?</vt:lpstr>
      <vt:lpstr>Elsewhere in Organization Man….</vt:lpstr>
      <vt:lpstr>The answer?</vt:lpstr>
      <vt:lpstr>And Jane Jacobs….</vt:lpstr>
      <vt:lpstr>Jacobs….</vt:lpstr>
      <vt:lpstr>Often portrayed as battling….</vt:lpstr>
      <vt:lpstr>Behind buildings like this….</vt:lpstr>
      <vt:lpstr>But what this took….</vt:lpstr>
      <vt:lpstr>In the “Introduction”….</vt:lpstr>
      <vt:lpstr>Money is not the answer….</vt:lpstr>
      <vt:lpstr>What she was talking about…..</vt:lpstr>
      <vt:lpstr>So if the suburb wasn’t the ideal place….</vt:lpstr>
      <vt:lpstr>And it didn’t seem to be working….</vt:lpstr>
      <vt:lpstr>The automobile is somewhat at fault here….</vt:lpstr>
      <vt:lpstr>But what do cities need?</vt:lpstr>
      <vt:lpstr>Instead….</vt:lpstr>
      <vt:lpstr>Fight the dullness!</vt:lpstr>
      <vt:lpstr>Move away from single-use spaces….</vt:lpstr>
      <vt:lpstr>To Jacobs….</vt:lpstr>
      <vt:lpstr>And a place for old buildings….</vt:lpstr>
      <vt:lpstr>This is adaptive reuse….</vt:lpstr>
      <vt:lpstr>And such activity….</vt:lpstr>
      <vt:lpstr>Through Whyte and Jacobs – what placemaking isn’t…..</vt:lpstr>
      <vt:lpstr>Through Jacobs – what it starts to be….</vt:lpstr>
      <vt:lpstr>Questions? Thoughts? Examples?</vt:lpstr>
      <vt:lpstr>A word (or two) on servant-leadership projects….</vt:lpstr>
      <vt:lpstr>Walnut Way….</vt:lpstr>
      <vt:lpstr>MacCanon Brown Homeless Sanctuary</vt:lpstr>
      <vt:lpstr>And brings in this as well….</vt:lpstr>
      <vt:lpstr>Adams Garden Park</vt:lpstr>
      <vt:lpstr>“This is Milwaukee” project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Deep Roots of Creative Placemaking</dc:title>
  <dc:creator>Carriere, Michael</dc:creator>
  <cp:lastModifiedBy>Carriere, Michael</cp:lastModifiedBy>
  <cp:revision>13</cp:revision>
  <dcterms:created xsi:type="dcterms:W3CDTF">2020-05-27T13:53:15Z</dcterms:created>
  <dcterms:modified xsi:type="dcterms:W3CDTF">2020-05-27T16:45:34Z</dcterms:modified>
</cp:coreProperties>
</file>